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58" r:id="rId4"/>
    <p:sldId id="280" r:id="rId5"/>
    <p:sldId id="272" r:id="rId6"/>
    <p:sldId id="271" r:id="rId7"/>
    <p:sldId id="273" r:id="rId8"/>
    <p:sldId id="281" r:id="rId9"/>
    <p:sldId id="282" r:id="rId10"/>
    <p:sldId id="274" r:id="rId11"/>
    <p:sldId id="283" r:id="rId12"/>
    <p:sldId id="270" r:id="rId13"/>
    <p:sldId id="275" r:id="rId14"/>
    <p:sldId id="276" r:id="rId15"/>
    <p:sldId id="278" r:id="rId16"/>
    <p:sldId id="279" r:id="rId17"/>
    <p:sldId id="268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CC"/>
    <a:srgbClr val="0000FF"/>
    <a:srgbClr val="FFCCFF"/>
    <a:srgbClr val="FF66FF"/>
    <a:srgbClr val="0000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E76A0-B3F5-4A07-A7A9-69BC59BB0CFE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E5B73-714C-467B-BF2C-5B5CAB6FB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9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0108-FE54-4985-94DD-24F31A3DA9A6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83C8A-1A44-41F4-A711-6456C3614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05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BEAF7-0779-44EF-995B-A418FB537F2D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7F7C3-E9F5-4B3B-ACA6-C4C4591FC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8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6613" y="735013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58475" y="2971800"/>
            <a:ext cx="6096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24DDC-DE8B-4C12-8E82-88FF2F41EBBF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D3838-4F24-4FC4-8073-2693E230D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7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36C27-FD49-4ED6-81DB-90774B0D9AA1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DBAD3-0B59-4C47-A135-B40565EA1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35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33752-7768-432D-9B7B-BBFA36293A46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37395-F587-4533-BDFF-82D6D0FF4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1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41FC0-3FCF-47C0-BA36-3B50F0115D0F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61E39-589D-4D58-A1B1-C5EB72A77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BE105-4200-4B8A-90EA-641DED25C779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98688-F4B9-4576-8080-EE5E665C7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64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1EBD3-D697-435A-8E9C-932631A50920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2AEC7-72D0-4A50-9F96-A877186D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9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46AFC-FDFB-462D-96DB-7D24D995963A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C1421-AF67-44A5-A617-2D939DED4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96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C7492-3CD1-4307-AFA6-291A1969A17C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DFF07-1A8E-4E90-AE06-19539CD04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8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A1F0C-5151-40E6-8780-00EB35292EDF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943DA-1ABD-4004-963B-523556349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3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6F62A-705D-40C7-AE00-585359BDC8DF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F68E5-9951-4C78-BAC0-6E62FC3B8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78CAD-BE53-4EAA-8951-BF32F573C2AD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A565-4077-475F-AF1E-523A37B41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7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C6F7C-37E1-49A9-9659-2491748AD2B5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F9D66-8B01-42F4-9708-11E0A871B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52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0D9F6-2702-4801-9D62-B6CDE78B8445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AE688-75BE-4FB5-8166-D2C552196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71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2BB83-F72C-46DD-8CDD-D843D0520D6B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1E1E3-2F0D-4889-913D-57FA1D53F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31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53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95500"/>
            <a:ext cx="10353675" cy="369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FE4B2D-2151-4B6F-846B-339D206E32AD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E43BDC-5BF5-4195-8615-FA327C278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20" r:id="rId12"/>
    <p:sldLayoutId id="2147483915" r:id="rId13"/>
    <p:sldLayoutId id="2147483916" r:id="rId14"/>
    <p:sldLayoutId id="2147483917" r:id="rId15"/>
    <p:sldLayoutId id="2147483918" r:id="rId16"/>
    <p:sldLayoutId id="2147483919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2386013"/>
            <a:ext cx="6586537" cy="447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1743075" y="130175"/>
            <a:ext cx="86487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600" b="1">
                <a:solidFill>
                  <a:srgbClr val="92D050"/>
                </a:solidFill>
              </a:rPr>
              <a:t>Филиал «Гомельский областной центр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600" b="1">
                <a:solidFill>
                  <a:srgbClr val="92D050"/>
                </a:solidFill>
              </a:rPr>
              <a:t>по гидрометеорологии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600" b="1">
                <a:solidFill>
                  <a:srgbClr val="92D050"/>
                </a:solidFill>
              </a:rPr>
              <a:t>и мониторингу окружающей среды» </a:t>
            </a:r>
          </a:p>
        </p:txBody>
      </p:sp>
      <p:pic>
        <p:nvPicPr>
          <p:cNvPr id="3076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0" y="6350"/>
            <a:ext cx="149225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344488" y="1425575"/>
            <a:ext cx="117633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>
                <a:solidFill>
                  <a:srgbClr val="FF0000"/>
                </a:solidFill>
              </a:rPr>
              <a:t>Климатические изменения в регионе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>
                <a:solidFill>
                  <a:srgbClr val="FF0000"/>
                </a:solidFill>
              </a:rPr>
              <a:t>как предпосылка для изменений в составе возделываемых сельскохозяйственных культур</a:t>
            </a:r>
          </a:p>
        </p:txBody>
      </p:sp>
      <p:sp>
        <p:nvSpPr>
          <p:cNvPr id="3078" name="TextBox 2"/>
          <p:cNvSpPr txBox="1">
            <a:spLocks noChangeArrowheads="1"/>
          </p:cNvSpPr>
          <p:nvPr/>
        </p:nvSpPr>
        <p:spPr bwMode="auto">
          <a:xfrm>
            <a:off x="1930400" y="5994400"/>
            <a:ext cx="8475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000066"/>
                </a:solidFill>
              </a:rPr>
              <a:t>Жуков В.В. – начальник Филиала «Гомельоблгидромет»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000066"/>
                </a:solidFill>
              </a:rPr>
              <a:t>г. Гомель, 2019</a:t>
            </a:r>
          </a:p>
        </p:txBody>
      </p:sp>
      <p:pic>
        <p:nvPicPr>
          <p:cNvPr id="3079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90488"/>
            <a:ext cx="1436687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4"/>
          <p:cNvSpPr txBox="1">
            <a:spLocks noChangeArrowheads="1"/>
          </p:cNvSpPr>
          <p:nvPr/>
        </p:nvSpPr>
        <p:spPr bwMode="auto">
          <a:xfrm>
            <a:off x="160338" y="106363"/>
            <a:ext cx="116903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40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Вегетационный период за последние 30 лет</a:t>
            </a:r>
            <a:endParaRPr lang="ru-RU" altLang="ru-RU" sz="4000" b="1">
              <a:solidFill>
                <a:srgbClr val="FFFF0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pic>
        <p:nvPicPr>
          <p:cNvPr id="12291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63" y="1831975"/>
            <a:ext cx="5973762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14"/>
          <p:cNvSpPr txBox="1">
            <a:spLocks noChangeArrowheads="1"/>
          </p:cNvSpPr>
          <p:nvPr/>
        </p:nvSpPr>
        <p:spPr bwMode="auto">
          <a:xfrm>
            <a:off x="168275" y="1235075"/>
            <a:ext cx="6461125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altLang="ru-RU" sz="3400" b="1">
                <a:solidFill>
                  <a:srgbClr val="45ADF8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Начало – </a:t>
            </a:r>
            <a:r>
              <a:rPr lang="ru-RU" altLang="ru-RU" sz="34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на декаду раньше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3400" b="1">
                <a:solidFill>
                  <a:srgbClr val="45ADF8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Продолжительность –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34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на 13 дней больше </a:t>
            </a:r>
          </a:p>
        </p:txBody>
      </p:sp>
      <p:sp>
        <p:nvSpPr>
          <p:cNvPr id="10" name="Стрелка вправо 9"/>
          <p:cNvSpPr/>
          <p:nvPr/>
        </p:nvSpPr>
        <p:spPr>
          <a:xfrm rot="20510925">
            <a:off x="4298950" y="2141538"/>
            <a:ext cx="3978275" cy="709612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>
              <a:defRPr/>
            </a:pPr>
            <a:r>
              <a:rPr lang="ru-RU" altLang="ru-RU" sz="2800" b="1" smtClean="0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на 11-12 дней</a:t>
            </a:r>
          </a:p>
        </p:txBody>
      </p:sp>
      <p:sp>
        <p:nvSpPr>
          <p:cNvPr id="13" name="Стрелка вправо 12"/>
          <p:cNvSpPr/>
          <p:nvPr/>
        </p:nvSpPr>
        <p:spPr>
          <a:xfrm rot="3832263">
            <a:off x="2985294" y="4715669"/>
            <a:ext cx="3702050" cy="725488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>
              <a:defRPr/>
            </a:pPr>
            <a:r>
              <a:rPr lang="ru-RU" altLang="ru-RU" sz="2800" b="1" smtClean="0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на 15-16 дней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4"/>
          <p:cNvSpPr txBox="1">
            <a:spLocks noChangeArrowheads="1"/>
          </p:cNvSpPr>
          <p:nvPr/>
        </p:nvSpPr>
        <p:spPr bwMode="auto">
          <a:xfrm>
            <a:off x="160338" y="106363"/>
            <a:ext cx="116903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26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Отклонение (%) месячных сумм осадков от климатической нормы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26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 период с 1989 по 2018 годы по Гомельской области</a:t>
            </a:r>
          </a:p>
        </p:txBody>
      </p:sp>
      <p:grpSp>
        <p:nvGrpSpPr>
          <p:cNvPr id="37891" name="Группа 2"/>
          <p:cNvGrpSpPr>
            <a:grpSpLocks/>
          </p:cNvGrpSpPr>
          <p:nvPr/>
        </p:nvGrpSpPr>
        <p:grpSpPr bwMode="auto">
          <a:xfrm>
            <a:off x="1149350" y="1477963"/>
            <a:ext cx="9712325" cy="5380037"/>
            <a:chOff x="1149350" y="1477963"/>
            <a:chExt cx="9712325" cy="5380037"/>
          </a:xfrm>
        </p:grpSpPr>
        <p:pic>
          <p:nvPicPr>
            <p:cNvPr id="3789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9350" y="1477963"/>
              <a:ext cx="9712325" cy="538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3" name="Прямоугольник 1"/>
            <p:cNvSpPr>
              <a:spLocks noChangeArrowheads="1"/>
            </p:cNvSpPr>
            <p:nvPr/>
          </p:nvSpPr>
          <p:spPr bwMode="auto">
            <a:xfrm>
              <a:off x="1761561" y="1613242"/>
              <a:ext cx="3898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solidFill>
                    <a:schemeClr val="bg1"/>
                  </a:solidFill>
                  <a:latin typeface="Arial Cyr" panose="020B0604020202020204" pitchFamily="34" charset="0"/>
                  <a:cs typeface="Arial Cyr" panose="020B0604020202020204" pitchFamily="34" charset="0"/>
                </a:rPr>
                <a:t>%</a:t>
              </a:r>
              <a:endParaRPr lang="ru-RU" altLang="ru-RU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4"/>
          <p:cNvSpPr txBox="1">
            <a:spLocks noChangeArrowheads="1"/>
          </p:cNvSpPr>
          <p:nvPr/>
        </p:nvSpPr>
        <p:spPr bwMode="auto">
          <a:xfrm>
            <a:off x="160338" y="106363"/>
            <a:ext cx="116903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26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Отклонение (%) годовых сумм от климатической нормы (637 мм) в период с 1989 по 2018 годы по Гомельской области</a:t>
            </a:r>
          </a:p>
        </p:txBody>
      </p:sp>
      <p:grpSp>
        <p:nvGrpSpPr>
          <p:cNvPr id="13315" name="Группа 3"/>
          <p:cNvGrpSpPr>
            <a:grpSpLocks/>
          </p:cNvGrpSpPr>
          <p:nvPr/>
        </p:nvGrpSpPr>
        <p:grpSpPr bwMode="auto">
          <a:xfrm>
            <a:off x="920750" y="1139825"/>
            <a:ext cx="10350500" cy="5743575"/>
            <a:chOff x="921162" y="1139139"/>
            <a:chExt cx="10349676" cy="5743575"/>
          </a:xfrm>
        </p:grpSpPr>
        <p:pic>
          <p:nvPicPr>
            <p:cNvPr id="13316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162" y="1139139"/>
              <a:ext cx="10349676" cy="574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7" name="Прямоугольник 2"/>
            <p:cNvSpPr>
              <a:spLocks noChangeArrowheads="1"/>
            </p:cNvSpPr>
            <p:nvPr/>
          </p:nvSpPr>
          <p:spPr bwMode="auto">
            <a:xfrm>
              <a:off x="1477344" y="1242531"/>
              <a:ext cx="3898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solidFill>
                    <a:schemeClr val="bg1"/>
                  </a:solidFill>
                  <a:latin typeface="Arial Cyr" panose="020B0604020202020204" pitchFamily="34" charset="0"/>
                  <a:cs typeface="Arial Cyr" panose="020B0604020202020204" pitchFamily="34" charset="0"/>
                </a:rPr>
                <a:t>%</a:t>
              </a:r>
              <a:endParaRPr lang="ru-RU" altLang="ru-RU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870" y="-74142"/>
            <a:ext cx="8538519" cy="7005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TextBox 14"/>
          <p:cNvSpPr txBox="1">
            <a:spLocks noChangeArrowheads="1"/>
          </p:cNvSpPr>
          <p:nvPr/>
        </p:nvSpPr>
        <p:spPr bwMode="auto">
          <a:xfrm>
            <a:off x="160338" y="106363"/>
            <a:ext cx="1169035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36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Наибольшее число засух (более 90% случаев)</a:t>
            </a:r>
            <a:r>
              <a:rPr lang="ru-RU" altLang="ru-RU" sz="46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ru-RU" altLang="ru-RU" sz="36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–</a:t>
            </a:r>
            <a:r>
              <a:rPr lang="ru-RU" altLang="ru-RU" sz="3200" b="1">
                <a:solidFill>
                  <a:srgbClr val="FFFF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</a:p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3200" b="1">
                <a:solidFill>
                  <a:srgbClr val="FFFF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 период с мая по июль </a:t>
            </a:r>
          </a:p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3200" b="1">
                <a:solidFill>
                  <a:srgbClr val="FFFF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(период активной вегетации растений)</a:t>
            </a:r>
          </a:p>
        </p:txBody>
      </p:sp>
      <p:sp>
        <p:nvSpPr>
          <p:cNvPr id="15364" name="TextBox 14"/>
          <p:cNvSpPr txBox="1">
            <a:spLocks noChangeArrowheads="1"/>
          </p:cNvSpPr>
          <p:nvPr/>
        </p:nvSpPr>
        <p:spPr bwMode="auto">
          <a:xfrm>
            <a:off x="-101600" y="1970088"/>
            <a:ext cx="12015788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40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1992-1996, 1999,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40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2002, 2004, 2006, 2009, 2010,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40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2012-2016, 2017,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4"/>
          <p:cNvSpPr txBox="1">
            <a:spLocks noChangeArrowheads="1"/>
          </p:cNvSpPr>
          <p:nvPr/>
        </p:nvSpPr>
        <p:spPr bwMode="auto">
          <a:xfrm>
            <a:off x="160338" y="106363"/>
            <a:ext cx="116903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28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Изменение агроклиматического районирования Беларуси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652" y="498288"/>
            <a:ext cx="4799288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163" y="3929687"/>
            <a:ext cx="3888517" cy="2820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8238"/>
            <a:ext cx="3814742" cy="2822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14"/>
          <p:cNvSpPr txBox="1">
            <a:spLocks noChangeArrowheads="1"/>
          </p:cNvSpPr>
          <p:nvPr/>
        </p:nvSpPr>
        <p:spPr bwMode="auto">
          <a:xfrm>
            <a:off x="7031038" y="928688"/>
            <a:ext cx="4343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5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Границы агроклиматических областей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5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по А.Х. Шкляру (1973 г.)</a:t>
            </a:r>
          </a:p>
        </p:txBody>
      </p:sp>
      <p:sp>
        <p:nvSpPr>
          <p:cNvPr id="16391" name="TextBox 14"/>
          <p:cNvSpPr txBox="1">
            <a:spLocks noChangeArrowheads="1"/>
          </p:cNvSpPr>
          <p:nvPr/>
        </p:nvSpPr>
        <p:spPr bwMode="auto">
          <a:xfrm>
            <a:off x="2955925" y="4575175"/>
            <a:ext cx="6015038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5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Границы агроклиматических областей по В.И. Мельнику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5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за период потепления 1989-2009 г.г., 1989-2014 г.г.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500" b="1">
              <a:solidFill>
                <a:srgbClr val="FF000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500" b="1">
              <a:solidFill>
                <a:srgbClr val="FF000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500" b="1">
              <a:solidFill>
                <a:srgbClr val="FF000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15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I</a:t>
            </a:r>
            <a:r>
              <a:rPr lang="ru-RU" altLang="ru-RU" sz="15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– Северная, </a:t>
            </a:r>
            <a:r>
              <a:rPr lang="en-US" altLang="ru-RU" sz="15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II </a:t>
            </a:r>
            <a:r>
              <a:rPr lang="ru-RU" altLang="ru-RU" sz="15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– Центральная, </a:t>
            </a:r>
            <a:r>
              <a:rPr lang="en-US" altLang="ru-RU" sz="15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III </a:t>
            </a:r>
            <a:r>
              <a:rPr lang="ru-RU" altLang="ru-RU" sz="15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– Южная, </a:t>
            </a:r>
            <a:r>
              <a:rPr lang="en-US" altLang="ru-RU" sz="15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IV </a:t>
            </a:r>
            <a:r>
              <a:rPr lang="ru-RU" altLang="ru-RU" sz="15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– Новая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ru-RU" sz="1500" b="1">
              <a:solidFill>
                <a:srgbClr val="FF000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6392" name="Rectangle 5"/>
          <p:cNvSpPr>
            <a:spLocks noChangeArrowheads="1"/>
          </p:cNvSpPr>
          <p:nvPr/>
        </p:nvSpPr>
        <p:spPr bwMode="auto">
          <a:xfrm>
            <a:off x="563563" y="1314450"/>
            <a:ext cx="25971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552950" algn="l"/>
              </a:tabLst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52950" algn="l"/>
              </a:tabLs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52950" algn="l"/>
              </a:tabLst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52950" algn="l"/>
              </a:tabLst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52950" algn="l"/>
              </a:tabLst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52950" algn="l"/>
              </a:tabLst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52950" algn="l"/>
              </a:tabLst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52950" algn="l"/>
              </a:tabLst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52950" algn="l"/>
              </a:tabLst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1">
                <a:solidFill>
                  <a:srgbClr val="FFFF00"/>
                </a:solidFill>
                <a:latin typeface="Arial" panose="020B0604020202020204" pitchFamily="34" charset="0"/>
              </a:rPr>
              <a:t>С</a:t>
            </a:r>
            <a:r>
              <a:rPr lang="ru-RU" altLang="ru-RU" sz="1500" b="1">
                <a:solidFill>
                  <a:srgbClr val="FFFF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умма температур воздуха выше +10 ºС</a:t>
            </a:r>
          </a:p>
        </p:txBody>
      </p:sp>
      <p:pic>
        <p:nvPicPr>
          <p:cNvPr id="1639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1906588"/>
            <a:ext cx="1296987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4"/>
          <p:cNvSpPr txBox="1">
            <a:spLocks noChangeArrowheads="1"/>
          </p:cNvSpPr>
          <p:nvPr/>
        </p:nvSpPr>
        <p:spPr bwMode="auto">
          <a:xfrm>
            <a:off x="173038" y="106363"/>
            <a:ext cx="1169035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34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Южная агроклиматическая область</a:t>
            </a:r>
          </a:p>
        </p:txBody>
      </p:sp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173038" y="877888"/>
            <a:ext cx="12018962" cy="551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32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</a:t>
            </a:r>
            <a:r>
              <a:rPr lang="ru-RU" altLang="ru-RU" sz="3200" b="1" dirty="0" smtClean="0">
                <a:sym typeface="Wingdings" panose="05000000000000000000" pitchFamily="2" charset="2"/>
              </a:rPr>
              <a:t> </a:t>
            </a:r>
            <a:r>
              <a:rPr lang="ru-RU" altLang="ru-RU" sz="3200" b="1" dirty="0" smtClean="0"/>
              <a:t>Мягкая короткая зима.</a:t>
            </a:r>
            <a:endParaRPr lang="ru-RU" altLang="ru-RU" sz="32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32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 </a:t>
            </a:r>
            <a:r>
              <a:rPr lang="ru-RU" altLang="ru-RU" sz="3200" b="1" dirty="0" smtClean="0"/>
              <a:t>Наиболее длительный и тёплый вегетационный период.</a:t>
            </a:r>
            <a:endParaRPr lang="ru-RU" altLang="ru-RU" sz="32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32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 </a:t>
            </a:r>
            <a:r>
              <a:rPr lang="ru-RU" altLang="ru-RU" sz="3200" b="1" dirty="0" smtClean="0"/>
              <a:t>Неустойчивое увлажнение.</a:t>
            </a:r>
            <a:endParaRPr lang="ru-RU" altLang="ru-RU" sz="32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32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 </a:t>
            </a:r>
            <a:r>
              <a:rPr lang="ru-RU" altLang="ru-RU" sz="3200" b="1" dirty="0" smtClean="0"/>
              <a:t>Выращиваются </a:t>
            </a:r>
            <a:r>
              <a:rPr lang="ru-RU" altLang="ru-RU" sz="3200" b="1" dirty="0"/>
              <a:t>сельскохозяйственные культуры: озимые и яровые зерновые, озимый и яровой рапс, гречиха, картофель, лён, сахарная свекла, кукуруза, однолетние и многолетние травы, репчатый лук, овощной горошек, томаты, огурцы, чеснок</a:t>
            </a:r>
            <a:r>
              <a:rPr lang="ru-RU" altLang="ru-RU" sz="3200" b="1" dirty="0" smtClean="0"/>
              <a:t>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3200" b="1" dirty="0">
                <a:solidFill>
                  <a:srgbClr val="FFFF00"/>
                </a:solidFill>
                <a:sym typeface="Wingdings" panose="05000000000000000000" pitchFamily="2" charset="2"/>
              </a:rPr>
              <a:t> </a:t>
            </a:r>
            <a:r>
              <a:rPr lang="ru-RU" altLang="ru-RU" sz="3200" b="1" dirty="0">
                <a:sym typeface="Wingdings" panose="05000000000000000000" pitchFamily="2" charset="2"/>
              </a:rPr>
              <a:t>Возможно получение вторых урожаев ряда кормовых культур в пожнивных посевах после рано убираемых на зерно зерновых культур и озимого рапса. </a:t>
            </a:r>
            <a:endParaRPr lang="ru-RU" alt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4"/>
          <p:cNvSpPr txBox="1">
            <a:spLocks noChangeArrowheads="1"/>
          </p:cNvSpPr>
          <p:nvPr/>
        </p:nvSpPr>
        <p:spPr bwMode="auto">
          <a:xfrm>
            <a:off x="160338" y="-41275"/>
            <a:ext cx="116903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34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Новая агроклиматическая область</a:t>
            </a:r>
          </a:p>
        </p:txBody>
      </p:sp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160338" y="495300"/>
            <a:ext cx="12031662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32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</a:t>
            </a:r>
            <a:r>
              <a:rPr lang="ru-RU" altLang="ru-RU" sz="3200" b="1" dirty="0" smtClean="0">
                <a:sym typeface="Wingdings" panose="05000000000000000000" pitchFamily="2" charset="2"/>
              </a:rPr>
              <a:t> Самая короткая и тёплая зима.</a:t>
            </a:r>
            <a:endParaRPr lang="ru-RU" altLang="ru-RU" sz="32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32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 </a:t>
            </a:r>
            <a:r>
              <a:rPr lang="ru-RU" altLang="ru-RU" sz="3200" b="1" dirty="0" smtClean="0"/>
              <a:t>Наиболее продолжительный и тёплый вегетационный период.</a:t>
            </a:r>
            <a:endParaRPr lang="ru-RU" altLang="ru-RU" sz="32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32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 </a:t>
            </a:r>
            <a:r>
              <a:rPr lang="ru-RU" altLang="ru-RU" sz="3200" b="1" dirty="0" smtClean="0"/>
              <a:t>Неустойчивое увлажнение.</a:t>
            </a:r>
            <a:endParaRPr lang="ru-RU" altLang="ru-RU" sz="32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32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 </a:t>
            </a:r>
            <a:r>
              <a:rPr lang="ru-RU" altLang="ru-RU" sz="3200" b="1" dirty="0">
                <a:sym typeface="Wingdings" panose="05000000000000000000" pitchFamily="2" charset="2"/>
              </a:rPr>
              <a:t>После ранней уборки основных культур получается урожай пожнивных культур: рапса, редьки масличной.</a:t>
            </a:r>
            <a:endParaRPr lang="ru-RU" altLang="ru-RU" sz="3200" b="1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3200" b="1" dirty="0">
                <a:solidFill>
                  <a:srgbClr val="FFFF00"/>
                </a:solidFill>
                <a:sym typeface="Wingdings" panose="05000000000000000000" pitchFamily="2" charset="2"/>
              </a:rPr>
              <a:t></a:t>
            </a:r>
            <a:r>
              <a:rPr lang="ru-RU" altLang="ru-RU" sz="3600" b="1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ru-RU" altLang="ru-RU" sz="3200" b="1" dirty="0">
                <a:sym typeface="Wingdings" panose="05000000000000000000" pitchFamily="2" charset="2"/>
              </a:rPr>
              <a:t>Создаются новые сорта теплолюбивых культур: лука репчатого, томатов, огурцов, перца, баклажана, черешни, абрикоса, винограда, орехоплодных.</a:t>
            </a:r>
            <a:endParaRPr lang="ru-RU" altLang="ru-RU" sz="3200" b="1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34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89" y="5055106"/>
            <a:ext cx="2167134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89" y="5055106"/>
            <a:ext cx="24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5106"/>
            <a:ext cx="26799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829" y="5102487"/>
            <a:ext cx="27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ÐÐ°ÑÑÐ¸Ð½ÐºÐ¸ Ð¿Ð¾ Ð·Ð°Ð¿ÑÐ¾ÑÑ ÑÐ¿Ð°ÑÐ¸Ð±Ð¾ Ð·Ð° Ð²Ð½Ð¸Ð¼Ð°Ð½Ð¸Ðµ Ð´Ð»Ñ Ð¿ÑÐµÐ·ÐµÐ½ÑÐ°ÑÐ¸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665" y="61783"/>
            <a:ext cx="9022175" cy="67666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52" y="5028415"/>
            <a:ext cx="320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433" y="5049117"/>
            <a:ext cx="2711356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4"/>
          <p:cNvSpPr txBox="1">
            <a:spLocks noChangeArrowheads="1"/>
          </p:cNvSpPr>
          <p:nvPr/>
        </p:nvSpPr>
        <p:spPr bwMode="auto">
          <a:xfrm>
            <a:off x="160338" y="-165100"/>
            <a:ext cx="116903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3200" b="1">
                <a:solidFill>
                  <a:srgbClr val="FFFF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 </a:t>
            </a:r>
            <a:r>
              <a:rPr lang="ru-RU" altLang="ru-RU" sz="40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1989</a:t>
            </a:r>
            <a:r>
              <a:rPr lang="ru-RU" altLang="ru-RU" sz="3200" b="1">
                <a:solidFill>
                  <a:srgbClr val="FFFF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году началось потепление –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3200" b="1">
                <a:solidFill>
                  <a:srgbClr val="FFFF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зимой резко повысилась температура воздуха</a:t>
            </a:r>
          </a:p>
        </p:txBody>
      </p:sp>
      <p:sp>
        <p:nvSpPr>
          <p:cNvPr id="4099" name="TextBox 14"/>
          <p:cNvSpPr txBox="1">
            <a:spLocks noChangeArrowheads="1"/>
          </p:cNvSpPr>
          <p:nvPr/>
        </p:nvSpPr>
        <p:spPr bwMode="auto">
          <a:xfrm>
            <a:off x="160338" y="1244600"/>
            <a:ext cx="1169035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286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26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Отклонение (</a:t>
            </a:r>
            <a:r>
              <a:rPr lang="en-US" altLang="ru-RU" sz="26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º</a:t>
            </a:r>
            <a:r>
              <a:rPr lang="ru-RU" altLang="ru-RU" sz="26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С) среднемесячной температуры воздуха </a:t>
            </a:r>
          </a:p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26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от климатической нормы в декабре 1988 г., январе-марте 1989 г. </a:t>
            </a:r>
          </a:p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26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по Гомельской области</a:t>
            </a:r>
          </a:p>
        </p:txBody>
      </p:sp>
      <p:grpSp>
        <p:nvGrpSpPr>
          <p:cNvPr id="4100" name="Группа 4"/>
          <p:cNvGrpSpPr>
            <a:grpSpLocks/>
          </p:cNvGrpSpPr>
          <p:nvPr/>
        </p:nvGrpSpPr>
        <p:grpSpPr bwMode="auto">
          <a:xfrm>
            <a:off x="3228975" y="2789238"/>
            <a:ext cx="5395913" cy="4068762"/>
            <a:chOff x="3228479" y="2788901"/>
            <a:chExt cx="5396537" cy="4069099"/>
          </a:xfrm>
        </p:grpSpPr>
        <p:pic>
          <p:nvPicPr>
            <p:cNvPr id="4101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479" y="2788901"/>
              <a:ext cx="5396537" cy="4069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Прямоугольник 3"/>
            <p:cNvSpPr>
              <a:spLocks noChangeArrowheads="1"/>
            </p:cNvSpPr>
            <p:nvPr/>
          </p:nvSpPr>
          <p:spPr bwMode="auto">
            <a:xfrm>
              <a:off x="3889529" y="2795588"/>
              <a:ext cx="4587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solidFill>
                    <a:schemeClr val="bg1"/>
                  </a:solidFill>
                </a:rPr>
                <a:t>ºС</a:t>
              </a:r>
              <a:r>
                <a:rPr lang="ru-RU" altLang="ru-RU" sz="1800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4"/>
          <p:cNvSpPr txBox="1">
            <a:spLocks noChangeArrowheads="1"/>
          </p:cNvSpPr>
          <p:nvPr/>
        </p:nvSpPr>
        <p:spPr bwMode="auto">
          <a:xfrm>
            <a:off x="160338" y="106363"/>
            <a:ext cx="1169035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286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26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Отклонение (</a:t>
            </a:r>
            <a:r>
              <a:rPr lang="en-US" altLang="ru-RU" sz="26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º</a:t>
            </a:r>
            <a:r>
              <a:rPr lang="ru-RU" altLang="ru-RU" sz="26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С) среднегодовой температуры воздуха </a:t>
            </a:r>
          </a:p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26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от климатической нормы (+6,3 </a:t>
            </a:r>
            <a:r>
              <a:rPr lang="en-US" altLang="ru-RU" sz="26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º</a:t>
            </a:r>
            <a:r>
              <a:rPr lang="ru-RU" altLang="ru-RU" sz="26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С) за период с 1989 по 2018 год </a:t>
            </a:r>
          </a:p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26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по Гомельской области</a:t>
            </a:r>
          </a:p>
        </p:txBody>
      </p:sp>
      <p:grpSp>
        <p:nvGrpSpPr>
          <p:cNvPr id="5123" name="Группа 2"/>
          <p:cNvGrpSpPr>
            <a:grpSpLocks/>
          </p:cNvGrpSpPr>
          <p:nvPr/>
        </p:nvGrpSpPr>
        <p:grpSpPr bwMode="auto">
          <a:xfrm>
            <a:off x="839788" y="1220788"/>
            <a:ext cx="10387012" cy="5637212"/>
            <a:chOff x="839788" y="1220788"/>
            <a:chExt cx="10387012" cy="5637212"/>
          </a:xfrm>
        </p:grpSpPr>
        <p:pic>
          <p:nvPicPr>
            <p:cNvPr id="5124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788" y="1220788"/>
              <a:ext cx="10387012" cy="5637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1600200" y="3386138"/>
              <a:ext cx="9602788" cy="4762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6" name="TextBox 14"/>
            <p:cNvSpPr txBox="1">
              <a:spLocks noChangeArrowheads="1"/>
            </p:cNvSpPr>
            <p:nvPr/>
          </p:nvSpPr>
          <p:spPr bwMode="auto">
            <a:xfrm>
              <a:off x="2132013" y="2820988"/>
              <a:ext cx="2749550" cy="56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>
                <a:lnSpc>
                  <a:spcPct val="80000"/>
                </a:lnSpc>
                <a:buFont typeface="Arial" panose="020B0604020202020204" pitchFamily="34" charset="0"/>
                <a:buNone/>
              </a:pPr>
              <a:r>
                <a:rPr lang="ru-RU" altLang="ru-RU" sz="1400" b="1">
                  <a:solidFill>
                    <a:srgbClr val="C00000"/>
                  </a:solidFill>
                  <a:latin typeface="Arial Cyr" panose="020B0604020202020204" pitchFamily="34" charset="0"/>
                  <a:cs typeface="Arial Cyr" panose="020B0604020202020204" pitchFamily="34" charset="0"/>
                </a:rPr>
                <a:t>Отклонение </a:t>
              </a:r>
            </a:p>
            <a:p>
              <a:pPr algn="ctr">
                <a:lnSpc>
                  <a:spcPct val="80000"/>
                </a:lnSpc>
                <a:buFont typeface="Arial" panose="020B0604020202020204" pitchFamily="34" charset="0"/>
                <a:buNone/>
              </a:pPr>
              <a:r>
                <a:rPr lang="ru-RU" altLang="ru-RU" sz="1400" b="1">
                  <a:solidFill>
                    <a:srgbClr val="C00000"/>
                  </a:solidFill>
                  <a:latin typeface="Arial Cyr" panose="020B0604020202020204" pitchFamily="34" charset="0"/>
                  <a:cs typeface="Arial Cyr" panose="020B0604020202020204" pitchFamily="34" charset="0"/>
                </a:rPr>
                <a:t>в среднем за 30 лет - +1,4 </a:t>
              </a:r>
              <a:r>
                <a:rPr lang="en-US" altLang="ru-RU" sz="1400" b="1">
                  <a:solidFill>
                    <a:srgbClr val="C00000"/>
                  </a:solidFill>
                  <a:latin typeface="Arial Cyr" panose="020B0604020202020204" pitchFamily="34" charset="0"/>
                  <a:cs typeface="Arial Cyr" panose="020B0604020202020204" pitchFamily="34" charset="0"/>
                </a:rPr>
                <a:t>º</a:t>
              </a:r>
              <a:r>
                <a:rPr lang="ru-RU" altLang="ru-RU" sz="1400" b="1">
                  <a:solidFill>
                    <a:srgbClr val="C00000"/>
                  </a:solidFill>
                  <a:latin typeface="Arial Cyr" panose="020B0604020202020204" pitchFamily="34" charset="0"/>
                  <a:cs typeface="Arial Cyr" panose="020B0604020202020204" pitchFamily="34" charset="0"/>
                </a:rPr>
                <a:t>С </a:t>
              </a:r>
            </a:p>
          </p:txBody>
        </p:sp>
        <p:sp>
          <p:nvSpPr>
            <p:cNvPr id="13" name="Овал 12"/>
            <p:cNvSpPr/>
            <p:nvPr/>
          </p:nvSpPr>
          <p:spPr>
            <a:xfrm>
              <a:off x="9774238" y="5783263"/>
              <a:ext cx="309562" cy="77787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814763" y="5821363"/>
              <a:ext cx="307975" cy="77787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129" name="Прямоугольник 1"/>
            <p:cNvSpPr>
              <a:spLocks noChangeArrowheads="1"/>
            </p:cNvSpPr>
            <p:nvPr/>
          </p:nvSpPr>
          <p:spPr bwMode="auto">
            <a:xfrm>
              <a:off x="1570896" y="1220788"/>
              <a:ext cx="4010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solidFill>
                    <a:schemeClr val="bg1"/>
                  </a:solidFill>
                </a:rPr>
                <a:t>ºС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4"/>
          <p:cNvSpPr txBox="1">
            <a:spLocks noChangeArrowheads="1"/>
          </p:cNvSpPr>
          <p:nvPr/>
        </p:nvSpPr>
        <p:spPr bwMode="auto">
          <a:xfrm>
            <a:off x="133350" y="147638"/>
            <a:ext cx="116903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286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26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Период потепления по десятилетиям</a:t>
            </a:r>
          </a:p>
        </p:txBody>
      </p:sp>
      <p:grpSp>
        <p:nvGrpSpPr>
          <p:cNvPr id="6147" name="Группа 5"/>
          <p:cNvGrpSpPr>
            <a:grpSpLocks/>
          </p:cNvGrpSpPr>
          <p:nvPr/>
        </p:nvGrpSpPr>
        <p:grpSpPr bwMode="auto">
          <a:xfrm>
            <a:off x="1808163" y="744538"/>
            <a:ext cx="8105775" cy="6113462"/>
            <a:chOff x="1807451" y="745064"/>
            <a:chExt cx="8107123" cy="6112936"/>
          </a:xfrm>
        </p:grpSpPr>
        <p:pic>
          <p:nvPicPr>
            <p:cNvPr id="6148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7451" y="745064"/>
              <a:ext cx="8107123" cy="6112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9" name="Прямоугольник 2"/>
            <p:cNvSpPr>
              <a:spLocks noChangeArrowheads="1"/>
            </p:cNvSpPr>
            <p:nvPr/>
          </p:nvSpPr>
          <p:spPr bwMode="auto">
            <a:xfrm>
              <a:off x="4459732" y="2082803"/>
              <a:ext cx="3272145" cy="43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indent="-228600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buFontTx/>
                <a:buNone/>
              </a:pPr>
              <a:r>
                <a:rPr lang="ru-RU" altLang="ru-RU" sz="2200" b="1">
                  <a:solidFill>
                    <a:srgbClr val="FF0000"/>
                  </a:solidFill>
                  <a:latin typeface="Arial Cyr" panose="020B0604020202020204" pitchFamily="34" charset="0"/>
                  <a:cs typeface="Arial Cyr" panose="020B0604020202020204" pitchFamily="34" charset="0"/>
                </a:rPr>
                <a:t>Климатическая норма</a:t>
              </a:r>
            </a:p>
          </p:txBody>
        </p:sp>
        <p:sp>
          <p:nvSpPr>
            <p:cNvPr id="6150" name="Прямоугольник 4"/>
            <p:cNvSpPr>
              <a:spLocks noChangeArrowheads="1"/>
            </p:cNvSpPr>
            <p:nvPr/>
          </p:nvSpPr>
          <p:spPr bwMode="auto">
            <a:xfrm>
              <a:off x="2752707" y="745064"/>
              <a:ext cx="4587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solidFill>
                    <a:schemeClr val="bg1"/>
                  </a:solidFill>
                </a:rPr>
                <a:t>ºС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4"/>
          <p:cNvSpPr txBox="1">
            <a:spLocks noChangeArrowheads="1"/>
          </p:cNvSpPr>
          <p:nvPr/>
        </p:nvSpPr>
        <p:spPr bwMode="auto">
          <a:xfrm>
            <a:off x="133350" y="0"/>
            <a:ext cx="1169035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286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26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Отклонение (</a:t>
            </a:r>
            <a:r>
              <a:rPr lang="en-US" altLang="ru-RU" sz="26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º</a:t>
            </a:r>
            <a:r>
              <a:rPr lang="ru-RU" altLang="ru-RU" sz="26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С) средней месячной температуры воздуха </a:t>
            </a:r>
          </a:p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26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от климатической нормы по Гомельской области </a:t>
            </a:r>
          </a:p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26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за период с 1989 по 2018 год</a:t>
            </a:r>
          </a:p>
        </p:txBody>
      </p:sp>
      <p:pic>
        <p:nvPicPr>
          <p:cNvPr id="717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1549400"/>
            <a:ext cx="9688513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2036763" y="5549900"/>
            <a:ext cx="3336925" cy="13081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4"/>
          <p:cNvSpPr txBox="1">
            <a:spLocks noChangeArrowheads="1"/>
          </p:cNvSpPr>
          <p:nvPr/>
        </p:nvSpPr>
        <p:spPr bwMode="auto">
          <a:xfrm>
            <a:off x="160338" y="106363"/>
            <a:ext cx="1169035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46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Лето 2010 года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46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на территории Гомельской области </a:t>
            </a:r>
            <a:r>
              <a:rPr lang="ru-RU" altLang="ru-RU" sz="4000" b="1">
                <a:solidFill>
                  <a:srgbClr val="FFFF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–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4000" b="1">
                <a:solidFill>
                  <a:srgbClr val="FFFF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самый тёплый сезон за последние 100 лет</a:t>
            </a:r>
          </a:p>
        </p:txBody>
      </p:sp>
      <p:sp>
        <p:nvSpPr>
          <p:cNvPr id="3" name="TextBox 19"/>
          <p:cNvSpPr txBox="1">
            <a:spLocks noChangeArrowheads="1"/>
          </p:cNvSpPr>
          <p:nvPr/>
        </p:nvSpPr>
        <p:spPr bwMode="auto">
          <a:xfrm>
            <a:off x="0" y="2892425"/>
            <a:ext cx="11968163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34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</a:t>
            </a:r>
            <a:r>
              <a:rPr lang="ru-RU" altLang="ru-RU" sz="3400" b="1" dirty="0" smtClean="0">
                <a:sym typeface="Wingdings" panose="05000000000000000000" pitchFamily="2" charset="2"/>
              </a:rPr>
              <a:t> </a:t>
            </a:r>
            <a:r>
              <a:rPr lang="ru-RU" altLang="ru-RU" sz="3400" b="1" dirty="0" smtClean="0"/>
              <a:t>Средняя температура воздуха – </a:t>
            </a:r>
            <a:r>
              <a:rPr lang="ru-RU" altLang="ru-RU" sz="3400" b="1" dirty="0" smtClean="0">
                <a:solidFill>
                  <a:srgbClr val="FF0000"/>
                </a:solidFill>
              </a:rPr>
              <a:t>+21,9 </a:t>
            </a:r>
            <a:r>
              <a:rPr lang="en-US" altLang="ru-RU" sz="3400" b="1" dirty="0" smtClean="0">
                <a:solidFill>
                  <a:srgbClr val="FF0000"/>
                </a:solidFill>
              </a:rPr>
              <a:t>º</a:t>
            </a:r>
            <a:r>
              <a:rPr lang="ru-RU" altLang="ru-RU" sz="3400" b="1" dirty="0" smtClean="0">
                <a:solidFill>
                  <a:srgbClr val="FF0000"/>
                </a:solidFill>
              </a:rPr>
              <a:t>С.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34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 </a:t>
            </a:r>
            <a:r>
              <a:rPr lang="ru-RU" altLang="ru-RU" sz="3400" b="1" dirty="0" smtClean="0"/>
              <a:t>Отклонение от климатической нормы – </a:t>
            </a:r>
            <a:r>
              <a:rPr lang="ru-RU" altLang="ru-RU" sz="3400" b="1" dirty="0" smtClean="0">
                <a:solidFill>
                  <a:srgbClr val="FF0000"/>
                </a:solidFill>
              </a:rPr>
              <a:t>+4,4 </a:t>
            </a:r>
            <a:r>
              <a:rPr lang="en-US" altLang="ru-RU" sz="3400" b="1" dirty="0" smtClean="0">
                <a:solidFill>
                  <a:srgbClr val="FF0000"/>
                </a:solidFill>
              </a:rPr>
              <a:t>º</a:t>
            </a:r>
            <a:r>
              <a:rPr lang="ru-RU" altLang="ru-RU" sz="3400" b="1" dirty="0" smtClean="0">
                <a:solidFill>
                  <a:srgbClr val="FF0000"/>
                </a:solidFill>
              </a:rPr>
              <a:t>С.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34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 </a:t>
            </a:r>
            <a:r>
              <a:rPr lang="ru-RU" altLang="ru-RU" sz="3400" b="1" dirty="0" smtClean="0"/>
              <a:t>Число дней с максимальной температурой воздуха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3400" b="1" dirty="0" smtClean="0"/>
              <a:t>30 </a:t>
            </a:r>
            <a:r>
              <a:rPr lang="en-US" altLang="ru-RU" sz="3400" b="1" dirty="0" smtClean="0"/>
              <a:t>º</a:t>
            </a:r>
            <a:r>
              <a:rPr lang="ru-RU" altLang="ru-RU" sz="3400" b="1" dirty="0" smtClean="0"/>
              <a:t>С и более – </a:t>
            </a:r>
            <a:r>
              <a:rPr lang="ru-RU" altLang="ru-RU" sz="3400" b="1" dirty="0" smtClean="0">
                <a:solidFill>
                  <a:srgbClr val="FF0000"/>
                </a:solidFill>
              </a:rPr>
              <a:t>от 26 до 41 </a:t>
            </a:r>
            <a:r>
              <a:rPr lang="ru-RU" altLang="ru-RU" sz="3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(норма 5-7 дней).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34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 </a:t>
            </a:r>
            <a:r>
              <a:rPr lang="ru-RU" altLang="ru-RU" sz="3400" b="1" dirty="0" smtClean="0"/>
              <a:t>В </a:t>
            </a:r>
            <a:r>
              <a:rPr lang="ru-RU" altLang="ru-RU" sz="3400" b="1" dirty="0" smtClean="0">
                <a:solidFill>
                  <a:srgbClr val="FF0000"/>
                </a:solidFill>
              </a:rPr>
              <a:t>августе </a:t>
            </a:r>
            <a:r>
              <a:rPr lang="ru-RU" altLang="ru-RU" sz="3400" b="1" dirty="0" smtClean="0"/>
              <a:t>побит рекорд абсолютного максимума температуры воздуха за 65-летний период – </a:t>
            </a:r>
            <a:r>
              <a:rPr lang="ru-RU" altLang="ru-RU" sz="3400" b="1" dirty="0" smtClean="0">
                <a:solidFill>
                  <a:srgbClr val="FF0000"/>
                </a:solidFill>
              </a:rPr>
              <a:t>+38,9 </a:t>
            </a:r>
            <a:r>
              <a:rPr lang="en-US" altLang="ru-RU" sz="3400" b="1" dirty="0" smtClean="0">
                <a:solidFill>
                  <a:srgbClr val="FF0000"/>
                </a:solidFill>
              </a:rPr>
              <a:t>º</a:t>
            </a:r>
            <a:r>
              <a:rPr lang="ru-RU" altLang="ru-RU" sz="3400" b="1" dirty="0" smtClean="0">
                <a:solidFill>
                  <a:srgbClr val="FF0000"/>
                </a:solidFill>
              </a:rPr>
              <a:t>С </a:t>
            </a:r>
            <a:r>
              <a:rPr lang="ru-RU" altLang="ru-RU" sz="3400" b="1" dirty="0" smtClean="0"/>
              <a:t>(в Гомеле).</a:t>
            </a:r>
          </a:p>
        </p:txBody>
      </p:sp>
      <p:pic>
        <p:nvPicPr>
          <p:cNvPr id="819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238" y="0"/>
            <a:ext cx="1909762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4"/>
          <p:cNvSpPr txBox="1">
            <a:spLocks noChangeArrowheads="1"/>
          </p:cNvSpPr>
          <p:nvPr/>
        </p:nvSpPr>
        <p:spPr bwMode="auto">
          <a:xfrm>
            <a:off x="160338" y="106363"/>
            <a:ext cx="116903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40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Количество жарких дней за последние 30 лет</a:t>
            </a:r>
            <a:endParaRPr lang="ru-RU" altLang="ru-RU" sz="4000" b="1">
              <a:solidFill>
                <a:srgbClr val="FFFF0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pic>
        <p:nvPicPr>
          <p:cNvPr id="921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1311275"/>
            <a:ext cx="6630988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14"/>
          <p:cNvSpPr txBox="1">
            <a:spLocks noChangeArrowheads="1"/>
          </p:cNvSpPr>
          <p:nvPr/>
        </p:nvSpPr>
        <p:spPr bwMode="auto">
          <a:xfrm>
            <a:off x="6507163" y="5227638"/>
            <a:ext cx="1366837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40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55</a:t>
            </a:r>
          </a:p>
        </p:txBody>
      </p:sp>
      <p:sp>
        <p:nvSpPr>
          <p:cNvPr id="9221" name="TextBox 14"/>
          <p:cNvSpPr txBox="1">
            <a:spLocks noChangeArrowheads="1"/>
          </p:cNvSpPr>
          <p:nvPr/>
        </p:nvSpPr>
        <p:spPr bwMode="auto">
          <a:xfrm>
            <a:off x="835025" y="1328738"/>
            <a:ext cx="4491038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altLang="ru-RU" sz="4000" b="1">
                <a:solidFill>
                  <a:srgbClr val="45ADF8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Норма – 42-47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4000" b="1">
                <a:solidFill>
                  <a:srgbClr val="45ADF8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 среднем – </a:t>
            </a:r>
            <a:r>
              <a:rPr lang="ru-RU" altLang="ru-RU" sz="40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53</a:t>
            </a:r>
            <a:r>
              <a:rPr lang="ru-RU" altLang="ru-RU" sz="4000" b="1">
                <a:solidFill>
                  <a:srgbClr val="45ADF8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 </a:t>
            </a:r>
          </a:p>
        </p:txBody>
      </p:sp>
      <p:sp>
        <p:nvSpPr>
          <p:cNvPr id="9222" name="TextBox 14"/>
          <p:cNvSpPr txBox="1">
            <a:spLocks noChangeArrowheads="1"/>
          </p:cNvSpPr>
          <p:nvPr/>
        </p:nvSpPr>
        <p:spPr bwMode="auto">
          <a:xfrm>
            <a:off x="4378325" y="4465638"/>
            <a:ext cx="13668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40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53</a:t>
            </a:r>
          </a:p>
        </p:txBody>
      </p:sp>
      <p:sp>
        <p:nvSpPr>
          <p:cNvPr id="9223" name="TextBox 14"/>
          <p:cNvSpPr txBox="1">
            <a:spLocks noChangeArrowheads="1"/>
          </p:cNvSpPr>
          <p:nvPr/>
        </p:nvSpPr>
        <p:spPr bwMode="auto">
          <a:xfrm>
            <a:off x="2851150" y="4025900"/>
            <a:ext cx="136683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40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53</a:t>
            </a:r>
          </a:p>
        </p:txBody>
      </p:sp>
      <p:sp>
        <p:nvSpPr>
          <p:cNvPr id="9224" name="TextBox 14"/>
          <p:cNvSpPr txBox="1">
            <a:spLocks noChangeArrowheads="1"/>
          </p:cNvSpPr>
          <p:nvPr/>
        </p:nvSpPr>
        <p:spPr bwMode="auto">
          <a:xfrm>
            <a:off x="5745163" y="3243263"/>
            <a:ext cx="1366837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40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54</a:t>
            </a:r>
          </a:p>
        </p:txBody>
      </p:sp>
      <p:sp>
        <p:nvSpPr>
          <p:cNvPr id="9225" name="Text Box 9"/>
          <p:cNvSpPr txBox="1">
            <a:spLocks noChangeAspect="1" noChangeArrowheads="1"/>
          </p:cNvSpPr>
          <p:nvPr/>
        </p:nvSpPr>
        <p:spPr bwMode="auto">
          <a:xfrm>
            <a:off x="5816600" y="3181350"/>
            <a:ext cx="1449388" cy="3079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  <a:latin typeface="Arial" panose="020B0604020202020204" pitchFamily="34" charset="0"/>
              </a:rPr>
              <a:t>Василевичи </a:t>
            </a:r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226" name="TextBox 14"/>
          <p:cNvSpPr txBox="1">
            <a:spLocks noChangeArrowheads="1"/>
          </p:cNvSpPr>
          <p:nvPr/>
        </p:nvSpPr>
        <p:spPr bwMode="auto">
          <a:xfrm>
            <a:off x="7532688" y="3667125"/>
            <a:ext cx="1366837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40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55</a:t>
            </a:r>
          </a:p>
        </p:txBody>
      </p:sp>
      <p:sp>
        <p:nvSpPr>
          <p:cNvPr id="9227" name="TextBox 14"/>
          <p:cNvSpPr txBox="1">
            <a:spLocks noChangeArrowheads="1"/>
          </p:cNvSpPr>
          <p:nvPr/>
        </p:nvSpPr>
        <p:spPr bwMode="auto">
          <a:xfrm>
            <a:off x="4641850" y="2473325"/>
            <a:ext cx="136683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40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51</a:t>
            </a:r>
          </a:p>
        </p:txBody>
      </p:sp>
      <p:sp>
        <p:nvSpPr>
          <p:cNvPr id="9228" name="TextBox 14"/>
          <p:cNvSpPr txBox="1">
            <a:spLocks noChangeArrowheads="1"/>
          </p:cNvSpPr>
          <p:nvPr/>
        </p:nvSpPr>
        <p:spPr bwMode="auto">
          <a:xfrm>
            <a:off x="6086475" y="2430463"/>
            <a:ext cx="1366838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40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50</a:t>
            </a:r>
          </a:p>
        </p:txBody>
      </p:sp>
      <p:sp>
        <p:nvSpPr>
          <p:cNvPr id="9229" name="TextBox 14"/>
          <p:cNvSpPr txBox="1">
            <a:spLocks noChangeArrowheads="1"/>
          </p:cNvSpPr>
          <p:nvPr/>
        </p:nvSpPr>
        <p:spPr bwMode="auto">
          <a:xfrm>
            <a:off x="2851150" y="4846638"/>
            <a:ext cx="13668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40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57</a:t>
            </a:r>
          </a:p>
        </p:txBody>
      </p:sp>
      <p:sp>
        <p:nvSpPr>
          <p:cNvPr id="9230" name="TextBox 14"/>
          <p:cNvSpPr txBox="1">
            <a:spLocks noChangeArrowheads="1"/>
          </p:cNvSpPr>
          <p:nvPr/>
        </p:nvSpPr>
        <p:spPr bwMode="auto">
          <a:xfrm>
            <a:off x="7535863" y="1709738"/>
            <a:ext cx="13668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40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46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4"/>
          <p:cNvSpPr txBox="1">
            <a:spLocks noChangeArrowheads="1"/>
          </p:cNvSpPr>
          <p:nvPr/>
        </p:nvSpPr>
        <p:spPr bwMode="auto">
          <a:xfrm>
            <a:off x="160338" y="106363"/>
            <a:ext cx="116903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40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Среднее число дней с заморозками в Гомеле</a:t>
            </a:r>
            <a:endParaRPr lang="ru-RU" altLang="ru-RU" sz="4000" b="1">
              <a:solidFill>
                <a:srgbClr val="FFFF0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pic>
        <p:nvPicPr>
          <p:cNvPr id="1024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936625"/>
            <a:ext cx="12150725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4"/>
          <p:cNvSpPr txBox="1">
            <a:spLocks noChangeArrowheads="1"/>
          </p:cNvSpPr>
          <p:nvPr/>
        </p:nvSpPr>
        <p:spPr bwMode="auto">
          <a:xfrm>
            <a:off x="160338" y="106363"/>
            <a:ext cx="1169035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40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Даты перехода средней температуры воздуха через 0 </a:t>
            </a:r>
            <a:r>
              <a:rPr lang="en-US" altLang="ru-RU" sz="40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º</a:t>
            </a:r>
            <a:r>
              <a:rPr lang="ru-RU" altLang="ru-RU" sz="40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С в сторону повышения</a:t>
            </a:r>
            <a:endParaRPr lang="ru-RU" altLang="ru-RU" sz="4000" b="1">
              <a:solidFill>
                <a:srgbClr val="FFFF0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pic>
        <p:nvPicPr>
          <p:cNvPr id="11267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1558925"/>
            <a:ext cx="6630987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14"/>
          <p:cNvSpPr txBox="1">
            <a:spLocks noChangeArrowheads="1"/>
          </p:cNvSpPr>
          <p:nvPr/>
        </p:nvSpPr>
        <p:spPr bwMode="auto">
          <a:xfrm>
            <a:off x="7938" y="1317625"/>
            <a:ext cx="7458075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altLang="ru-RU" sz="3000" b="1" u="sng">
                <a:solidFill>
                  <a:srgbClr val="45ADF8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Период потепления___________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3000" b="1">
                <a:solidFill>
                  <a:srgbClr val="45ADF8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Средние многолетние значения</a:t>
            </a:r>
          </a:p>
        </p:txBody>
      </p:sp>
      <p:sp>
        <p:nvSpPr>
          <p:cNvPr id="11269" name="Text Box 9"/>
          <p:cNvSpPr txBox="1">
            <a:spLocks noChangeAspect="1" noChangeArrowheads="1"/>
          </p:cNvSpPr>
          <p:nvPr/>
        </p:nvSpPr>
        <p:spPr bwMode="auto">
          <a:xfrm>
            <a:off x="6002338" y="3429000"/>
            <a:ext cx="1449387" cy="3079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  <a:latin typeface="Arial" panose="020B0604020202020204" pitchFamily="34" charset="0"/>
              </a:rPr>
              <a:t>Василевичи </a:t>
            </a:r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11270" name="TextBox 14"/>
          <p:cNvSpPr txBox="1">
            <a:spLocks noChangeArrowheads="1"/>
          </p:cNvSpPr>
          <p:nvPr/>
        </p:nvSpPr>
        <p:spPr bwMode="auto">
          <a:xfrm>
            <a:off x="8007350" y="2036763"/>
            <a:ext cx="1366838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3000" b="1" u="sng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16.03</a:t>
            </a:r>
          </a:p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30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25.03</a:t>
            </a:r>
          </a:p>
        </p:txBody>
      </p:sp>
      <p:sp>
        <p:nvSpPr>
          <p:cNvPr id="11271" name="TextBox 14"/>
          <p:cNvSpPr txBox="1">
            <a:spLocks noChangeArrowheads="1"/>
          </p:cNvSpPr>
          <p:nvPr/>
        </p:nvSpPr>
        <p:spPr bwMode="auto">
          <a:xfrm>
            <a:off x="7466013" y="3421063"/>
            <a:ext cx="1366837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3000" b="1" u="sng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14.03</a:t>
            </a:r>
          </a:p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30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23.03</a:t>
            </a:r>
          </a:p>
        </p:txBody>
      </p:sp>
      <p:sp>
        <p:nvSpPr>
          <p:cNvPr id="11272" name="TextBox 14"/>
          <p:cNvSpPr txBox="1">
            <a:spLocks noChangeArrowheads="1"/>
          </p:cNvSpPr>
          <p:nvPr/>
        </p:nvSpPr>
        <p:spPr bwMode="auto">
          <a:xfrm>
            <a:off x="6697663" y="4994275"/>
            <a:ext cx="1366837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3000" b="1" u="sng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15.03</a:t>
            </a:r>
          </a:p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30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21.03</a:t>
            </a:r>
          </a:p>
        </p:txBody>
      </p:sp>
      <p:sp>
        <p:nvSpPr>
          <p:cNvPr id="11273" name="TextBox 14"/>
          <p:cNvSpPr txBox="1">
            <a:spLocks noChangeArrowheads="1"/>
          </p:cNvSpPr>
          <p:nvPr/>
        </p:nvSpPr>
        <p:spPr bwMode="auto">
          <a:xfrm>
            <a:off x="4437063" y="4229100"/>
            <a:ext cx="13668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3000" b="1" u="sng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14.03</a:t>
            </a:r>
          </a:p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30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20.03</a:t>
            </a:r>
          </a:p>
        </p:txBody>
      </p:sp>
      <p:sp>
        <p:nvSpPr>
          <p:cNvPr id="11274" name="TextBox 14"/>
          <p:cNvSpPr txBox="1">
            <a:spLocks noChangeArrowheads="1"/>
          </p:cNvSpPr>
          <p:nvPr/>
        </p:nvSpPr>
        <p:spPr bwMode="auto">
          <a:xfrm>
            <a:off x="3214688" y="4710113"/>
            <a:ext cx="1366837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3000" b="1" u="sng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11.03</a:t>
            </a:r>
          </a:p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30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18.03</a:t>
            </a:r>
          </a:p>
        </p:txBody>
      </p:sp>
      <p:sp>
        <p:nvSpPr>
          <p:cNvPr id="11275" name="TextBox 14"/>
          <p:cNvSpPr txBox="1">
            <a:spLocks noChangeArrowheads="1"/>
          </p:cNvSpPr>
          <p:nvPr/>
        </p:nvSpPr>
        <p:spPr bwMode="auto">
          <a:xfrm>
            <a:off x="2776538" y="3567113"/>
            <a:ext cx="13668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3000" b="1" u="sng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12.03</a:t>
            </a:r>
          </a:p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30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19.03</a:t>
            </a:r>
          </a:p>
        </p:txBody>
      </p:sp>
      <p:sp>
        <p:nvSpPr>
          <p:cNvPr id="11276" name="TextBox 14"/>
          <p:cNvSpPr txBox="1">
            <a:spLocks noChangeArrowheads="1"/>
          </p:cNvSpPr>
          <p:nvPr/>
        </p:nvSpPr>
        <p:spPr bwMode="auto">
          <a:xfrm>
            <a:off x="4437063" y="2797175"/>
            <a:ext cx="1366837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3000" b="1" u="sng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14.03</a:t>
            </a:r>
          </a:p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30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21.03</a:t>
            </a:r>
          </a:p>
        </p:txBody>
      </p:sp>
      <p:sp>
        <p:nvSpPr>
          <p:cNvPr id="11277" name="TextBox 14"/>
          <p:cNvSpPr txBox="1">
            <a:spLocks noChangeArrowheads="1"/>
          </p:cNvSpPr>
          <p:nvPr/>
        </p:nvSpPr>
        <p:spPr bwMode="auto">
          <a:xfrm>
            <a:off x="6000750" y="2163763"/>
            <a:ext cx="1366838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3000" b="1" u="sng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15.03</a:t>
            </a:r>
          </a:p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30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24.03</a:t>
            </a:r>
          </a:p>
        </p:txBody>
      </p:sp>
      <p:sp>
        <p:nvSpPr>
          <p:cNvPr id="11278" name="TextBox 14"/>
          <p:cNvSpPr txBox="1">
            <a:spLocks noChangeArrowheads="1"/>
          </p:cNvSpPr>
          <p:nvPr/>
        </p:nvSpPr>
        <p:spPr bwMode="auto">
          <a:xfrm>
            <a:off x="5903913" y="3527425"/>
            <a:ext cx="1365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3000" b="1" u="sng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14.03</a:t>
            </a:r>
          </a:p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3000" b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21.03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1060</TotalTime>
  <Words>597</Words>
  <Application>Microsoft Office PowerPoint</Application>
  <PresentationFormat>Широкоэкранный</PresentationFormat>
  <Paragraphs>108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Rockwell</vt:lpstr>
      <vt:lpstr>Arial</vt:lpstr>
      <vt:lpstr>Bookman Old Style</vt:lpstr>
      <vt:lpstr>Calibri</vt:lpstr>
      <vt:lpstr>Arial Cyr</vt:lpstr>
      <vt:lpstr>Wingdings</vt:lpstr>
      <vt:lpstr>Damask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Начальник</cp:lastModifiedBy>
  <cp:revision>100</cp:revision>
  <dcterms:created xsi:type="dcterms:W3CDTF">2018-08-29T12:32:57Z</dcterms:created>
  <dcterms:modified xsi:type="dcterms:W3CDTF">2019-03-13T12:33:18Z</dcterms:modified>
</cp:coreProperties>
</file>