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8" r:id="rId10"/>
    <p:sldId id="265" r:id="rId11"/>
    <p:sldId id="266" r:id="rId12"/>
    <p:sldId id="274" r:id="rId13"/>
    <p:sldId id="270" r:id="rId14"/>
    <p:sldId id="273" r:id="rId15"/>
    <p:sldId id="269" r:id="rId16"/>
    <p:sldId id="271" r:id="rId17"/>
    <p:sldId id="275" r:id="rId18"/>
    <p:sldId id="272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8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8D8752-DE5A-455D-AF0E-6281C22646B4}">
          <p14:sldIdLst>
            <p14:sldId id="257"/>
            <p14:sldId id="259"/>
            <p14:sldId id="260"/>
            <p14:sldId id="261"/>
            <p14:sldId id="267"/>
            <p14:sldId id="262"/>
            <p14:sldId id="263"/>
          </p14:sldIdLst>
        </p14:section>
        <p14:section name="Раздел без заголовка" id="{6E427C34-E20C-452A-BA89-49AB01777D28}">
          <p14:sldIdLst>
            <p14:sldId id="264"/>
            <p14:sldId id="268"/>
            <p14:sldId id="265"/>
            <p14:sldId id="266"/>
            <p14:sldId id="274"/>
            <p14:sldId id="270"/>
            <p14:sldId id="273"/>
            <p14:sldId id="269"/>
            <p14:sldId id="271"/>
            <p14:sldId id="275"/>
            <p14:sldId id="272"/>
            <p14:sldId id="276"/>
            <p14:sldId id="277"/>
            <p14:sldId id="279"/>
            <p14:sldId id="278"/>
            <p14:sldId id="280"/>
            <p14:sldId id="281"/>
            <p14:sldId id="282"/>
            <p14:sldId id="283"/>
            <p14:sldId id="288"/>
            <p14:sldId id="28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361F-1AEB-44BF-86AD-4627C17A5BA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FF2C-C7E0-4267-B4FA-17B9611E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70" y="930031"/>
            <a:ext cx="11535508" cy="4900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7200" b="1" u="sng" dirty="0" smtClean="0">
                <a:solidFill>
                  <a:schemeClr val="accent2">
                    <a:lumMod val="75000"/>
                  </a:schemeClr>
                </a:solidFill>
              </a:rPr>
              <a:t>САД</a:t>
            </a:r>
            <a:r>
              <a:rPr lang="ru-RU" sz="72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43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 праславянского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cad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ъ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садить, сидеть, сесть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 древнеиндийского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sādás</a:t>
            </a:r>
            <a:r>
              <a:rPr lang="en-US" sz="3600" dirty="0"/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езда верхом, сидение</a:t>
            </a:r>
          </a:p>
          <a:p>
            <a:pPr marL="0" indent="0">
              <a:buNone/>
            </a:pP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Англ.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Garden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нем.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</a:rPr>
              <a:t>Garten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 индоевропейского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gharto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охватывать</a:t>
            </a:r>
          </a:p>
          <a:p>
            <a:pPr marL="0" indent="0">
              <a:buNone/>
            </a:pP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9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2800350" cy="6272213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Берлин, 2019 г. </a:t>
            </a:r>
            <a:b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Номерки на деревьях, для анализа их аварийного состояния.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27" y="365126"/>
            <a:ext cx="8150597" cy="6112948"/>
          </a:xfrm>
        </p:spPr>
      </p:pic>
    </p:spTree>
    <p:extLst>
      <p:ext uri="{BB962C8B-B14F-4D97-AF65-F5344CB8AC3E}">
        <p14:creationId xmlns:p14="http://schemas.microsoft.com/office/powerpoint/2010/main" val="124683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47675"/>
            <a:ext cx="2742127" cy="581025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Супрасль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2017 г.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«Путь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супрасльских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дубов»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04" y="1027906"/>
            <a:ext cx="6556046" cy="516334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60" y="355019"/>
            <a:ext cx="2733740" cy="2050303"/>
          </a:xfrm>
        </p:spPr>
      </p:pic>
    </p:spTree>
    <p:extLst>
      <p:ext uri="{BB962C8B-B14F-4D97-AF65-F5344CB8AC3E}">
        <p14:creationId xmlns:p14="http://schemas.microsoft.com/office/powerpoint/2010/main" val="190448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Какой из самых древних садов сохранился до нашего времени? 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1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3593206" cy="5863737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Древняя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Месопотамия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– Сады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Семирамиды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(многоярусные сады, которые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Навуходоносор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создал для своей жены из Мидии)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7" y="365125"/>
            <a:ext cx="7516935" cy="5863737"/>
          </a:xfrm>
        </p:spPr>
      </p:pic>
    </p:spTree>
    <p:extLst>
      <p:ext uri="{BB962C8B-B14F-4D97-AF65-F5344CB8AC3E}">
        <p14:creationId xmlns:p14="http://schemas.microsoft.com/office/powerpoint/2010/main" val="224806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9831" cy="181536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   САД на крыше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6" y="370948"/>
            <a:ext cx="5261581" cy="34659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17" y="2670588"/>
            <a:ext cx="3517516" cy="3341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22467"/>
            <a:ext cx="3560518" cy="23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Какой из самых древних садов сохранился до нашего времени? 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368813" cy="2354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Беларуси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начало выращивания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плодовых деревьев датируется находкой косточки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вишни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слое, относящемся к началу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XIII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8" y="2719754"/>
            <a:ext cx="5301046" cy="352723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85292" y="4064000"/>
            <a:ext cx="3055816" cy="2282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/>
              <a:t>Вишня впервые была привезена из Персии и привита в Древнем Риме римским садоводом </a:t>
            </a:r>
            <a:r>
              <a:rPr lang="ru-RU" sz="2500" b="1" i="1" dirty="0" err="1" smtClean="0"/>
              <a:t>Лукуллой</a:t>
            </a:r>
            <a:r>
              <a:rPr lang="ru-RU" sz="2500" b="1" i="1" dirty="0" smtClean="0"/>
              <a:t>.</a:t>
            </a:r>
            <a:endParaRPr lang="en-US" sz="2500" b="1" i="1" dirty="0"/>
          </a:p>
        </p:txBody>
      </p:sp>
    </p:spTree>
    <p:extLst>
      <p:ext uri="{BB962C8B-B14F-4D97-AF65-F5344CB8AC3E}">
        <p14:creationId xmlns:p14="http://schemas.microsoft.com/office/powerpoint/2010/main" val="292541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Когда появились </a:t>
            </a:r>
            <a:r>
              <a:rPr lang="ru-RU" sz="5400" b="1" u="sng" dirty="0" smtClean="0">
                <a:solidFill>
                  <a:schemeClr val="accent2">
                    <a:lumMod val="75000"/>
                  </a:schemeClr>
                </a:solidFill>
              </a:rPr>
              <a:t>сады-школы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и что это такое?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38" y="5189416"/>
            <a:ext cx="11308861" cy="1422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Платоновская академия (</a:t>
            </a:r>
            <a:r>
              <a:rPr lang="ru-RU" sz="3600" dirty="0" err="1" smtClean="0"/>
              <a:t>гимнасий</a:t>
            </a:r>
            <a:r>
              <a:rPr lang="ru-RU" sz="3600" dirty="0" smtClean="0"/>
              <a:t>) в аллеях общественного сада, посвящённого герою </a:t>
            </a:r>
            <a:r>
              <a:rPr lang="ru-RU" sz="3600" dirty="0" err="1" smtClean="0"/>
              <a:t>Академу</a:t>
            </a:r>
            <a:r>
              <a:rPr lang="ru-RU" sz="3600" dirty="0" smtClean="0"/>
              <a:t>.</a:t>
            </a:r>
            <a:endParaRPr lang="en-US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38" y="269940"/>
            <a:ext cx="7080739" cy="4841321"/>
          </a:xfrm>
        </p:spPr>
      </p:pic>
    </p:spTree>
    <p:extLst>
      <p:ext uri="{BB962C8B-B14F-4D97-AF65-F5344CB8AC3E}">
        <p14:creationId xmlns:p14="http://schemas.microsoft.com/office/powerpoint/2010/main" val="192445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38" y="5189416"/>
            <a:ext cx="11308861" cy="1422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Основным методом обучения в Академии была 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диалектика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>диалог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роще за стенами Афин.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1" y="109415"/>
            <a:ext cx="7276123" cy="4974911"/>
          </a:xfrm>
        </p:spPr>
      </p:pic>
    </p:spTree>
    <p:extLst>
      <p:ext uri="{BB962C8B-B14F-4D97-AF65-F5344CB8AC3E}">
        <p14:creationId xmlns:p14="http://schemas.microsoft.com/office/powerpoint/2010/main" val="323270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062"/>
            <a:ext cx="10515600" cy="5840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u="sng" dirty="0" smtClean="0">
                <a:solidFill>
                  <a:schemeClr val="accent2">
                    <a:lumMod val="75000"/>
                  </a:schemeClr>
                </a:solidFill>
              </a:rPr>
              <a:t>САД – РАЙ – ЭДЕМ – ПАРАДИЗ</a:t>
            </a:r>
          </a:p>
          <a:p>
            <a:pPr marL="0" indent="0">
              <a:buNone/>
            </a:pP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ЭДЕМ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согласно Библии, место первоначального обитания людей (от. древнееврейского и древнеарабского –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наслаждение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ПАРАДИЗ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 древнегреческого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«отовсюду огороженное место»,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англ.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Paradise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РАЙСКИЙ САД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сад – место отсчёта человеческого пути.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Любой сад связан с представлением о Рае.</a:t>
            </a: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487138" y="4180571"/>
            <a:ext cx="250092" cy="65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0334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ГИМНАСИЙ (др. греч. </a:t>
            </a:r>
            <a:r>
              <a:rPr lang="ru-RU" i="1" u="sng" dirty="0" err="1" smtClean="0">
                <a:solidFill>
                  <a:schemeClr val="accent2">
                    <a:lumMod val="75000"/>
                  </a:schemeClr>
                </a:solidFill>
              </a:rPr>
              <a:t>гимнас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обнаженный)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dirty="0" smtClean="0"/>
              <a:t>место, где древнегреческие юноши обучались физическим упражнениям и грамоте.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ПЛАТОНОВСКАЯ АКАДЕМИЯ</a:t>
            </a:r>
            <a:r>
              <a:rPr lang="ru-RU" dirty="0" smtClean="0"/>
              <a:t> – </a:t>
            </a:r>
            <a:r>
              <a:rPr lang="ru-RU" dirty="0" err="1" smtClean="0"/>
              <a:t>гимнасий</a:t>
            </a:r>
            <a:r>
              <a:rPr lang="ru-RU" dirty="0" smtClean="0"/>
              <a:t> в аллеях общественного сада в Афинах.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ЛИКЕЙ</a:t>
            </a:r>
            <a:r>
              <a:rPr lang="ru-RU" dirty="0" smtClean="0"/>
              <a:t> – </a:t>
            </a:r>
            <a:r>
              <a:rPr lang="ru-RU" dirty="0" err="1" smtClean="0"/>
              <a:t>гимнасий</a:t>
            </a:r>
            <a:r>
              <a:rPr lang="ru-RU" dirty="0" smtClean="0"/>
              <a:t>, </a:t>
            </a:r>
            <a:r>
              <a:rPr lang="ru-RU" dirty="0"/>
              <a:t>который располагался </a:t>
            </a:r>
            <a:r>
              <a:rPr lang="ru-RU" dirty="0" smtClean="0"/>
              <a:t>на </a:t>
            </a:r>
            <a:r>
              <a:rPr lang="ru-RU" dirty="0"/>
              <a:t>востоке Афин за городской </a:t>
            </a:r>
            <a:r>
              <a:rPr lang="ru-RU" dirty="0" smtClean="0"/>
              <a:t>стеной. </a:t>
            </a:r>
            <a:r>
              <a:rPr lang="ru-RU" dirty="0"/>
              <a:t>Ранее здесь располагались храмы Аполлона </a:t>
            </a:r>
            <a:r>
              <a:rPr lang="ru-RU" dirty="0" err="1" smtClean="0"/>
              <a:t>Ликейского</a:t>
            </a:r>
            <a:r>
              <a:rPr lang="ru-RU" dirty="0" smtClean="0"/>
              <a:t>, «</a:t>
            </a:r>
            <a:r>
              <a:rPr lang="ru-RU" dirty="0"/>
              <a:t>убийцы волков». Здесь учил Сократ. В 335 г. до н. э. здесь появляется школа </a:t>
            </a:r>
            <a:r>
              <a:rPr lang="ru-RU" dirty="0" smtClean="0"/>
              <a:t>Аристотеля.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Учеников Аристотеля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прозвали «те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, кто прогуливаются возле Ликея», «перипатетики»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оттого, что учитель любил рассуждать и обучать, прогуливаясь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ПЕДАГОГ </a:t>
            </a:r>
            <a:r>
              <a:rPr lang="ru-RU" dirty="0" smtClean="0"/>
              <a:t>– в Древней </a:t>
            </a:r>
            <a:r>
              <a:rPr lang="ru-RU" dirty="0"/>
              <a:t>Греции (др.-греч. </a:t>
            </a:r>
            <a:r>
              <a:rPr lang="ru-RU" dirty="0" smtClean="0"/>
              <a:t>«</a:t>
            </a:r>
            <a:r>
              <a:rPr lang="ru-RU" dirty="0"/>
              <a:t>ведущий ребёнка») </a:t>
            </a:r>
            <a:r>
              <a:rPr lang="ru-RU" dirty="0" smtClean="0"/>
              <a:t>– </a:t>
            </a:r>
            <a:r>
              <a:rPr lang="ru-RU" dirty="0"/>
              <a:t>раб, уходу которого в афинских семействах поручались мальчики с семилетнего возраста. В обязанности педагога входила охрана воспитанника от физических и нравственных опасностей, а до поступления мальчика в школу </a:t>
            </a:r>
            <a:r>
              <a:rPr lang="ru-RU" dirty="0" smtClean="0"/>
              <a:t>– </a:t>
            </a:r>
            <a:r>
              <a:rPr lang="ru-RU" dirty="0"/>
              <a:t>и элементарное обучение грамоте. 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2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Какая роль была у сада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в Средние века?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2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97369" cy="58118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Верхне-рейнский </a:t>
            </a:r>
            <a:r>
              <a:rPr lang="ru-RU" sz="3600" dirty="0" smtClean="0"/>
              <a:t>мастер,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1410 г. </a:t>
            </a:r>
            <a:endParaRPr lang="en-US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08" y="228934"/>
            <a:ext cx="7736154" cy="5948029"/>
          </a:xfrm>
        </p:spPr>
      </p:pic>
    </p:spTree>
    <p:extLst>
      <p:ext uri="{BB962C8B-B14F-4D97-AF65-F5344CB8AC3E}">
        <p14:creationId xmlns:p14="http://schemas.microsoft.com/office/powerpoint/2010/main" val="255170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365125"/>
            <a:ext cx="2797687" cy="5811838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</a:rPr>
              <a:t>САД</a:t>
            </a:r>
            <a:r>
              <a:rPr lang="ru-RU" sz="2600" dirty="0" smtClean="0"/>
              <a:t> – воплощение потерянного рая.</a:t>
            </a:r>
            <a:r>
              <a:rPr lang="ru-RU" sz="2600" b="1" u="sng" dirty="0" smtClean="0"/>
              <a:t/>
            </a:r>
            <a:br>
              <a:rPr lang="ru-RU" sz="2600" b="1" u="sng" dirty="0" smtClean="0"/>
            </a:br>
            <a:r>
              <a:rPr lang="ru-RU" sz="2600" b="1" u="sng" dirty="0" smtClean="0"/>
              <a:t>Яблоня –</a:t>
            </a:r>
            <a:r>
              <a:rPr lang="ru-RU" sz="2600" b="1" dirty="0" smtClean="0"/>
              <a:t> </a:t>
            </a:r>
            <a:r>
              <a:rPr lang="ru-RU" sz="2600" dirty="0" smtClean="0"/>
              <a:t>символ грехопадения,</a:t>
            </a:r>
            <a:br>
              <a:rPr lang="ru-RU" sz="2600" dirty="0" smtClean="0"/>
            </a:br>
            <a:r>
              <a:rPr lang="ru-RU" sz="2600" b="1" u="sng" dirty="0" smtClean="0"/>
              <a:t>вишня –</a:t>
            </a:r>
            <a:r>
              <a:rPr lang="ru-RU" sz="2600" dirty="0" smtClean="0"/>
              <a:t>небесной радости, </a:t>
            </a:r>
            <a:r>
              <a:rPr lang="ru-RU" sz="2600" b="1" u="sng" dirty="0" smtClean="0"/>
              <a:t>земляника –</a:t>
            </a:r>
            <a:r>
              <a:rPr lang="ru-RU" sz="2600" dirty="0" smtClean="0"/>
              <a:t>справедливости, </a:t>
            </a:r>
            <a:r>
              <a:rPr lang="ru-RU" sz="2600" b="1" u="sng" dirty="0" smtClean="0"/>
              <a:t>гвоздика –</a:t>
            </a:r>
            <a:r>
              <a:rPr lang="ru-RU" sz="2600" dirty="0" smtClean="0"/>
              <a:t> чистой любви.</a:t>
            </a:r>
            <a:endParaRPr lang="en-US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08" y="228934"/>
            <a:ext cx="7736154" cy="5948029"/>
          </a:xfrm>
        </p:spPr>
      </p:pic>
    </p:spTree>
    <p:extLst>
      <p:ext uri="{BB962C8B-B14F-4D97-AF65-F5344CB8AC3E}">
        <p14:creationId xmlns:p14="http://schemas.microsoft.com/office/powerpoint/2010/main" val="3838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4815" cy="6262321"/>
          </a:xfrm>
        </p:spPr>
        <p:txBody>
          <a:bodyPr/>
          <a:lstStyle/>
          <a:p>
            <a:r>
              <a:rPr lang="ru-RU" dirty="0" smtClean="0"/>
              <a:t>Аптекарский огород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77" y="190200"/>
            <a:ext cx="5838093" cy="6529555"/>
          </a:xfrm>
        </p:spPr>
      </p:pic>
    </p:spTree>
    <p:extLst>
      <p:ext uri="{BB962C8B-B14F-4D97-AF65-F5344CB8AC3E}">
        <p14:creationId xmlns:p14="http://schemas.microsoft.com/office/powerpoint/2010/main" val="3533360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Царское ли это дело – САД?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1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6" y="359507"/>
            <a:ext cx="5622410" cy="351692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8836" y="4376614"/>
            <a:ext cx="10925995" cy="17506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Карл Великий </a:t>
            </a:r>
            <a:r>
              <a:rPr lang="ru-RU" sz="2400" dirty="0" smtClean="0"/>
              <a:t>в 812 году издал указ, какие растения должны произрастать в саду. В перечне было указано 60 видов.</a:t>
            </a:r>
            <a:br>
              <a:rPr lang="ru-RU" sz="2400" dirty="0" smtClean="0"/>
            </a:br>
            <a:r>
              <a:rPr lang="ru-RU" sz="2400" b="1" dirty="0" smtClean="0"/>
              <a:t>Сын Людовика </a:t>
            </a:r>
            <a:r>
              <a:rPr lang="en-US" sz="2400" b="1" dirty="0" smtClean="0"/>
              <a:t>II</a:t>
            </a:r>
            <a:r>
              <a:rPr lang="ru-RU" sz="2400" b="1" dirty="0" smtClean="0"/>
              <a:t>, Король Неаполя и Сицилии </a:t>
            </a:r>
            <a:r>
              <a:rPr lang="ru-RU" sz="2400" dirty="0" smtClean="0"/>
              <a:t>был любителем </a:t>
            </a:r>
            <a:r>
              <a:rPr lang="ru-RU" sz="2400" dirty="0" err="1" smtClean="0"/>
              <a:t>виноградорства</a:t>
            </a:r>
            <a:r>
              <a:rPr lang="ru-RU" sz="2400" dirty="0" smtClean="0"/>
              <a:t> </a:t>
            </a:r>
            <a:r>
              <a:rPr lang="ru-RU" sz="2400" dirty="0" smtClean="0"/>
              <a:t>и именно он сделал многое для акклиматизации во Франции новых растений, в том числе шелковицы и муската.</a:t>
            </a:r>
            <a:br>
              <a:rPr lang="ru-RU" sz="2400" dirty="0" smtClean="0"/>
            </a:br>
            <a:r>
              <a:rPr lang="ru-RU" sz="2400" dirty="0" smtClean="0"/>
              <a:t>Существует парадный портрет английского короля </a:t>
            </a:r>
            <a:r>
              <a:rPr lang="ru-RU" sz="2400" b="1" dirty="0" smtClean="0"/>
              <a:t>Карла </a:t>
            </a:r>
            <a:r>
              <a:rPr lang="en-US" sz="2400" b="1" dirty="0" smtClean="0"/>
              <a:t>II c</a:t>
            </a:r>
            <a:r>
              <a:rPr lang="ru-RU" sz="2400" b="1" dirty="0" smtClean="0"/>
              <a:t> ананасом </a:t>
            </a:r>
            <a:r>
              <a:rPr lang="ru-RU" sz="2400" dirty="0" smtClean="0"/>
              <a:t>из его оранжереи.</a:t>
            </a:r>
            <a:endParaRPr lang="en-US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61908" y="365125"/>
            <a:ext cx="4321907" cy="3511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Людовик </a:t>
            </a:r>
            <a:r>
              <a:rPr lang="en-US" sz="2800" dirty="0" smtClean="0"/>
              <a:t>XIV</a:t>
            </a:r>
            <a:r>
              <a:rPr lang="ru-RU" sz="2800" dirty="0" smtClean="0"/>
              <a:t>…</a:t>
            </a:r>
          </a:p>
          <a:p>
            <a:r>
              <a:rPr lang="ru-RU" sz="2800" dirty="0" smtClean="0"/>
              <a:t>Петр </a:t>
            </a:r>
            <a:r>
              <a:rPr lang="en-US" sz="2800" dirty="0" smtClean="0"/>
              <a:t>I</a:t>
            </a:r>
            <a:r>
              <a:rPr lang="ru-RU" sz="2800" dirty="0" smtClean="0"/>
              <a:t>…</a:t>
            </a:r>
            <a:endParaRPr lang="ru-RU" sz="2800" dirty="0" smtClean="0"/>
          </a:p>
          <a:p>
            <a:r>
              <a:rPr lang="ru-RU" sz="2800" dirty="0" err="1" smtClean="0"/>
              <a:t>Радзивилл</a:t>
            </a:r>
            <a:r>
              <a:rPr lang="ru-RU" sz="2800" dirty="0" smtClean="0"/>
              <a:t> Сиротка…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76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Что такое культурный ландшафт и относится ли к нему САД?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4" y="2346295"/>
            <a:ext cx="4352925" cy="326469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   САД – СВЕТ – ЗВУК – АРОМАТ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84" y="1802178"/>
            <a:ext cx="5803901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2">
                    <a:lumMod val="75000"/>
                  </a:schemeClr>
                </a:solidFill>
              </a:rPr>
              <a:t>САД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КАК КУЛЬТУРНЫЙ ЛАНДШАФТ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(взаимодействие культуры и природы)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термин ввёл немецкий географ Карл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Зауэр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 начале 20 века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Джон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Стенхоуп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«Воды Леты на равнинах Элизиума»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(в Древней Греции место, где обитают души блаженных)</a:t>
            </a:r>
            <a:endParaRPr lang="en-US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2301"/>
            <a:ext cx="10572262" cy="5286131"/>
          </a:xfrm>
        </p:spPr>
      </p:pic>
    </p:spTree>
    <p:extLst>
      <p:ext uri="{BB962C8B-B14F-4D97-AF65-F5344CB8AC3E}">
        <p14:creationId xmlns:p14="http://schemas.microsoft.com/office/powerpoint/2010/main" val="33287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20155" cy="61133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Альбрехт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Дюрер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«Изгнание из Рая»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5" y="365125"/>
            <a:ext cx="8427708" cy="6113363"/>
          </a:xfrm>
        </p:spPr>
      </p:pic>
    </p:spTree>
    <p:extLst>
      <p:ext uri="{BB962C8B-B14F-4D97-AF65-F5344CB8AC3E}">
        <p14:creationId xmlns:p14="http://schemas.microsoft.com/office/powerpoint/2010/main" val="175506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51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какой эпохи до нас дошло первое изображение сада?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13185" cy="5879367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Египет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Роспись гробницы наместника дельты Нила, 1350 г. до н.э.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  <a:t>«Построил дом, вырыл бассейн и посадил деревья»</a:t>
            </a:r>
            <a:b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надпись на гробнице чиновника)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08" y="365125"/>
            <a:ext cx="7754246" cy="5815685"/>
          </a:xfrm>
        </p:spPr>
      </p:pic>
    </p:spTree>
    <p:extLst>
      <p:ext uri="{BB962C8B-B14F-4D97-AF65-F5344CB8AC3E}">
        <p14:creationId xmlns:p14="http://schemas.microsoft.com/office/powerpoint/2010/main" val="20865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7477"/>
            <a:ext cx="10515600" cy="11254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Рамсес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«Я заставил плодоносить все деревья и растения на земле, чтобы люди могли сидеть в тени»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17" y="380756"/>
            <a:ext cx="8347951" cy="4525106"/>
          </a:xfrm>
        </p:spPr>
      </p:pic>
    </p:spTree>
    <p:extLst>
      <p:ext uri="{BB962C8B-B14F-4D97-AF65-F5344CB8AC3E}">
        <p14:creationId xmlns:p14="http://schemas.microsoft.com/office/powerpoint/2010/main" val="13978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10199"/>
            <a:ext cx="7429500" cy="100623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ШАДУР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(журавль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«Он беден, у него нет тени»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53091"/>
            <a:ext cx="7223309" cy="49921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57" y="2293406"/>
            <a:ext cx="2655884" cy="35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13395" cy="1421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САД </a:t>
            </a:r>
            <a:r>
              <a:rPr lang="ru-RU" sz="5000" b="1" dirty="0" smtClean="0">
                <a:solidFill>
                  <a:schemeClr val="bg1"/>
                </a:solidFill>
              </a:rPr>
              <a:t>– ДЕРЕВЬЯ – ТЕНЬ – ПТИЦЫ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39" y="1786303"/>
            <a:ext cx="6281615" cy="46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8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464</Words>
  <Application>Microsoft Office PowerPoint</Application>
  <PresentationFormat>Произвольный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Джон Стенхоуп «Воды Леты на равнинах Элизиума»  (в Древней Греции место, где обитают души блаженных)</vt:lpstr>
      <vt:lpstr>Альбрехт Дюрер «Изгнание из Рая» </vt:lpstr>
      <vt:lpstr>Из какой эпохи до нас дошло первое изображение сада?</vt:lpstr>
      <vt:lpstr>Египет Роспись гробницы наместника дельты Нила, 1350 г. до н.э. «Построил дом, вырыл бассейн и посадил деревья» (надпись на гробнице чиновника)</vt:lpstr>
      <vt:lpstr>Рамсес III: «Я заставил плодоносить все деревья и растения на земле, чтобы люди могли сидеть в тени»</vt:lpstr>
      <vt:lpstr>ШАДУР (журавль) «Он беден, у него нет тени»</vt:lpstr>
      <vt:lpstr>САД – ДЕРЕВЬЯ – ТЕНЬ – ПТИЦЫ</vt:lpstr>
      <vt:lpstr>Берлин, 2019 г.  Номерки на деревьях, для анализа их аварийного состояния.</vt:lpstr>
      <vt:lpstr>Супрасль, 2017 г.  «Путь супрасльских дубов»</vt:lpstr>
      <vt:lpstr>Какой из самых древних садов сохранился до нашего времени? </vt:lpstr>
      <vt:lpstr>Древняя Месопотамия – Сады Семирамиды (многоярусные сады, которые Навуходоносор II создал для своей жены из Мидии)</vt:lpstr>
      <vt:lpstr>   САД на крыше</vt:lpstr>
      <vt:lpstr>Какой из самых древних садов сохранился до нашего времени? </vt:lpstr>
      <vt:lpstr>В Беларуси начало выращивания плодовых деревьев датируется находкой косточки вишни в слое, относящемся к началу XIII в.</vt:lpstr>
      <vt:lpstr>Когда появились сады-школы и что это такое?</vt:lpstr>
      <vt:lpstr>Платоновская академия (гимнасий) в аллеях общественного сада, посвящённого герою Академу.</vt:lpstr>
      <vt:lpstr>Основным методом обучения в Академии была диалектика – диалог в роще за стенами Афин.</vt:lpstr>
      <vt:lpstr>Презентация PowerPoint</vt:lpstr>
      <vt:lpstr>Какая роль была у сада  в Средние века?</vt:lpstr>
      <vt:lpstr>Верхне-рейнский мастер, 1410 г. </vt:lpstr>
      <vt:lpstr>САД – воплощение потерянного рая. Яблоня – символ грехопадения, вишня –небесной радости, земляника –справедливости, гвоздика – чистой любви.</vt:lpstr>
      <vt:lpstr>Аптекарский огород</vt:lpstr>
      <vt:lpstr>Царское ли это дело – САД?</vt:lpstr>
      <vt:lpstr>Карл Великий в 812 году издал указ, какие растения должны произрастать в саду. В перечне было указано 60 видов. Сын Людовика II, Король Неаполя и Сицилии был любителем виноградорства и именно он сделал многое для акклиматизации во Франции новых растений, в том числе шелковицы и муската. Существует парадный портрет английского короля Карла II c ананасом из его оранжереи.</vt:lpstr>
      <vt:lpstr>Что такое культурный ландшафт и относится ли к нему САД?</vt:lpstr>
      <vt:lpstr>   САД – СВЕТ – ЗВУК – АРОМАТ</vt:lpstr>
      <vt:lpstr>САД КАК КУЛЬТУРНЫЙ ЛАНДШАФТ (взаимодействие культуры и природы) термин ввёл немецкий географ Карл Зауэр в начале 20 века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 Шпиганович</cp:lastModifiedBy>
  <cp:revision>43</cp:revision>
  <dcterms:created xsi:type="dcterms:W3CDTF">2019-12-06T10:24:53Z</dcterms:created>
  <dcterms:modified xsi:type="dcterms:W3CDTF">2021-04-26T08:56:46Z</dcterms:modified>
</cp:coreProperties>
</file>