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60" r:id="rId2"/>
    <p:sldId id="284" r:id="rId3"/>
    <p:sldId id="258" r:id="rId4"/>
    <p:sldId id="266" r:id="rId5"/>
    <p:sldId id="263" r:id="rId6"/>
    <p:sldId id="262" r:id="rId7"/>
    <p:sldId id="267" r:id="rId8"/>
    <p:sldId id="271" r:id="rId9"/>
    <p:sldId id="264" r:id="rId10"/>
    <p:sldId id="268" r:id="rId11"/>
    <p:sldId id="272" r:id="rId12"/>
    <p:sldId id="274" r:id="rId13"/>
    <p:sldId id="259" r:id="rId14"/>
    <p:sldId id="273" r:id="rId15"/>
    <p:sldId id="275" r:id="rId16"/>
    <p:sldId id="282" r:id="rId17"/>
    <p:sldId id="269" r:id="rId18"/>
    <p:sldId id="281" r:id="rId19"/>
    <p:sldId id="283" r:id="rId20"/>
    <p:sldId id="278" r:id="rId21"/>
    <p:sldId id="280" r:id="rId22"/>
    <p:sldId id="279" r:id="rId23"/>
    <p:sldId id="310" r:id="rId24"/>
    <p:sldId id="301" r:id="rId25"/>
    <p:sldId id="300" r:id="rId26"/>
    <p:sldId id="299" r:id="rId27"/>
    <p:sldId id="298" r:id="rId28"/>
    <p:sldId id="296" r:id="rId29"/>
    <p:sldId id="294" r:id="rId30"/>
    <p:sldId id="295" r:id="rId31"/>
    <p:sldId id="292" r:id="rId32"/>
    <p:sldId id="293" r:id="rId33"/>
    <p:sldId id="307" r:id="rId34"/>
    <p:sldId id="304" r:id="rId35"/>
    <p:sldId id="308" r:id="rId36"/>
    <p:sldId id="311" r:id="rId37"/>
    <p:sldId id="305" r:id="rId38"/>
    <p:sldId id="265" r:id="rId39"/>
    <p:sldId id="290" r:id="rId40"/>
    <p:sldId id="287" r:id="rId41"/>
    <p:sldId id="288" r:id="rId42"/>
    <p:sldId id="289" r:id="rId43"/>
    <p:sldId id="291" r:id="rId44"/>
    <p:sldId id="309" r:id="rId45"/>
    <p:sldId id="306" r:id="rId46"/>
    <p:sldId id="276" r:id="rId47"/>
    <p:sldId id="286" r:id="rId4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0099"/>
    <a:srgbClr val="0993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91A9036-86AB-4E47-864D-81907EF01A96}" type="datetimeFigureOut">
              <a:rPr lang="be-BY" smtClean="0"/>
              <a:pPr/>
              <a:t>21.06.2017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A8ED189-39A5-4666-8B04-AF5CC6D82CAE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14339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ED189-39A5-4666-8B04-AF5CC6D82CAE}" type="slidenum">
              <a:rPr lang="be-BY" smtClean="0"/>
              <a:pPr/>
              <a:t>19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74581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ED189-39A5-4666-8B04-AF5CC6D82CAE}" type="slidenum">
              <a:rPr lang="be-BY" smtClean="0"/>
              <a:pPr/>
              <a:t>46</a:t>
            </a:fld>
            <a:endParaRPr lang="be-B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ED189-39A5-4666-8B04-AF5CC6D82CAE}" type="slidenum">
              <a:rPr lang="be-BY" smtClean="0"/>
              <a:pPr/>
              <a:t>47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85675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7021A-2A4E-4AA9-8AEA-965FB8819B85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CDAA-ECD8-4733-AB60-6AE6533A9BA5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7ADD-9387-4580-ACE0-736C84D77C83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8EB89-C352-4677-9AC7-CA20FFE9D271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8103-7E93-4334-BD29-8142DD67DA5D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6C46-7053-424C-BBE4-0F0547686DC7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3BA1-8B72-45FF-8AE9-654C3DF7901B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990-E344-49AD-A5B6-74D92527D43D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3D1E-5B7E-4ECF-8A9B-35FDDF354A50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77D7-AF49-4FD4-82BB-412F93E2F48E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D11F-B6E2-418E-B2A3-0EF9CA3AFEA4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A76D0-D266-4AC5-9305-077E38AD68DF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79E8-857A-4614-B6F3-24B01870ADC7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4DDD-CFB2-407D-A2EF-4461FB3323B1}" type="datetime1">
              <a:rPr lang="ru-RU" smtClean="0"/>
              <a:pPr/>
              <a:t>21.06.2017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Практико-развивающий комплекс "Парк экологической культуры" ГУО "Средняя школа № 16 города Орши"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joxi.ru/vAWy9bPC1Z0DmW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http://joxi.ru/LmGjBJPFeG0xr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93362" y="928670"/>
            <a:ext cx="675063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Практико-развивающий комплекс                                  «Парк экологической культуры»                                                         ГУО «Средняя школа № 16 города Орши» озеленение пришкольного участка: </a:t>
            </a:r>
            <a:endParaRPr lang="ru-RU" sz="2400" b="1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опыт и перспективы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301208"/>
            <a:ext cx="5184576" cy="864096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Роткин Валерий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Анатольевич                               учитель, педагог дополнительного образования, основной донор проекта</a:t>
            </a:r>
          </a:p>
          <a:p>
            <a:pPr>
              <a:spcBef>
                <a:spcPts val="0"/>
              </a:spcBef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«Средняя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 №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 г. Орши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3728" y="404664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образование «Средняя школа №16 города Орши»</a:t>
            </a:r>
          </a:p>
          <a:p>
            <a:pPr algn="ctr"/>
            <a:endParaRPr lang="ru-RU" sz="1400" b="1" dirty="0" smtClean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 smtClean="0"/>
              <a:t> </a:t>
            </a:r>
            <a:endParaRPr lang="ru-RU" sz="1400" b="1" dirty="0" smtClean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dirty="0" smtClean="0">
              <a:solidFill>
                <a:srgbClr val="3399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431688">
            <a:off x="3357554" y="3643314"/>
            <a:ext cx="477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99320"/>
                </a:solidFill>
                <a:effectLst/>
              </a:rPr>
              <a:t>10 лет проекту</a:t>
            </a:r>
            <a:endParaRPr lang="ru-RU" sz="5400" b="1" cap="none" spc="0" dirty="0">
              <a:ln/>
              <a:solidFill>
                <a:srgbClr val="09932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9034" y="798946"/>
            <a:ext cx="745257" cy="745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48680"/>
            <a:ext cx="7632848" cy="572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20109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27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2"/>
            <a:ext cx="7704856" cy="577864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02107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6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548680"/>
            <a:ext cx="7272808" cy="545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94916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7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2016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Работа на пришкольном участке  с 2005 года и до настоящего времени требует </a:t>
            </a:r>
            <a:r>
              <a:rPr lang="ru-RU" dirty="0"/>
              <a:t>от нас системного, планомерного труда. 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980728"/>
            <a:ext cx="624069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007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48679"/>
            <a:ext cx="7560840" cy="567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966101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92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48680"/>
            <a:ext cx="7128792" cy="534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5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.xx.fbcdn.net/hphotos-xfa1/v/t1.0-9/1455042_514357355346873_532857720_n.jpg?oh=137ad664877d5d3ec9eb6aff7a87c1b2&amp;oe=544027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577" y="2097116"/>
            <a:ext cx="2874382" cy="383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46937"/>
            <a:ext cx="1708817" cy="240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938911"/>
            <a:ext cx="1708816" cy="238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75569" y="3091238"/>
            <a:ext cx="2366666" cy="331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83768" y="72451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Разработан и описан экскурсионный маршрут по                   ПРК «Парк экологической культуры» с уличными разъяснительными схемами,  рассчитанный на три возрастные группы .</a:t>
            </a:r>
            <a:endParaRPr lang="be-BY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929626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30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4"/>
            <a:ext cx="78581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Это </a:t>
            </a:r>
            <a:r>
              <a:rPr lang="ru-RU" dirty="0"/>
              <a:t>очень важно, чтобы не отбить у детей желание творчески работать. Замечено, </a:t>
            </a:r>
            <a:r>
              <a:rPr lang="ru-RU" dirty="0" smtClean="0"/>
              <a:t>что чем </a:t>
            </a:r>
            <a:r>
              <a:rPr lang="ru-RU" dirty="0"/>
              <a:t>больше мы поощряем выдумку и активность ребят, тем охотнее они участвуют в осуществлении задуманных </a:t>
            </a:r>
            <a:r>
              <a:rPr lang="ru-RU" dirty="0" smtClean="0"/>
              <a:t>планов. Наша деятельность теперь уже распространяется не только на школьном участке, но мы выходим с озеленением и на другие социальные объекты города.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670" y="2000240"/>
            <a:ext cx="507605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89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4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28 апреля 2014 года. Продолжаем озеленение территории храма Рождества Пресвятой Богородицы силами </a:t>
            </a:r>
            <a:r>
              <a:rPr lang="ru-RU" dirty="0" smtClean="0"/>
              <a:t>волонтеров нашей школы.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1484784"/>
            <a:ext cx="1979712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3068960"/>
            <a:ext cx="1940835" cy="145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4653136"/>
            <a:ext cx="1940834" cy="1455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700808"/>
            <a:ext cx="5052054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605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4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5-ая Международная научно-практическая конференция "Педагогическое взаимодействие в системе отдыха и оздоровления детей и молодежи: роль и место воспитательно-оздоровительных учреждений образования в обеспечении преемственности и непрерывности </a:t>
            </a:r>
            <a:r>
              <a:rPr lang="ru-RU" dirty="0" smtClean="0"/>
              <a:t>воспитания»</a:t>
            </a:r>
          </a:p>
          <a:p>
            <a:pPr indent="457200" algn="just"/>
            <a:r>
              <a:rPr lang="ru-RU" dirty="0" smtClean="0"/>
              <a:t>НДЦ </a:t>
            </a:r>
            <a:r>
              <a:rPr lang="ru-RU" dirty="0"/>
              <a:t>"Зубренок" 21-23 мая 2014 года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265913"/>
            <a:ext cx="2602192" cy="36441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65913"/>
            <a:ext cx="2539965" cy="19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495" y="4087975"/>
            <a:ext cx="2539965" cy="190497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812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5805264"/>
            <a:ext cx="2376264" cy="18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20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a.xx.fbcdn.net/hphotos-xpa1/v/t1.0-9/1459855_513588792090396_127058319_n.jpg?oh=ab0b000f882b5b653dfcec854d293e0a&amp;oe=543EB9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8446566" cy="60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893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43570" y="1785926"/>
            <a:ext cx="2143140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4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 13 июля по 21 июля </a:t>
            </a:r>
            <a:r>
              <a:rPr lang="ru-RU" dirty="0" smtClean="0"/>
              <a:t>2014г. волонтеры </a:t>
            </a:r>
            <a:r>
              <a:rPr lang="ru-RU" dirty="0"/>
              <a:t>- активисты практико-развивающего комплекса "Парк экологической культуры" активно отдыхали в Национальном образовательно-оздоровительном детском центре "Зубренок"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484784"/>
            <a:ext cx="6120680" cy="440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271" y="5975602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7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121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29 июня 2014 города прошла акция "Альпийская горка - городу". </a:t>
            </a:r>
            <a:endParaRPr lang="be-BY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45" y="1124744"/>
            <a:ext cx="5626446" cy="450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7012" y="980728"/>
            <a:ext cx="1925098" cy="154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7012" y="2708920"/>
            <a:ext cx="1925098" cy="154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87648" y="4478270"/>
            <a:ext cx="1924462" cy="1539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00947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44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18 июля 2014г.</a:t>
            </a:r>
          </a:p>
          <a:p>
            <a:pPr algn="ctr"/>
            <a:r>
              <a:rPr lang="ru-RU" dirty="0" smtClean="0"/>
              <a:t>Закончили </a:t>
            </a:r>
            <a:r>
              <a:rPr lang="ru-RU" dirty="0"/>
              <a:t>черенкование декоративных кустарников по своей собственной методике. Со временем посмотрим какой получим </a:t>
            </a:r>
            <a:r>
              <a:rPr lang="ru-RU" dirty="0" smtClean="0"/>
              <a:t>результат.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561654"/>
            <a:ext cx="3929954" cy="294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785618"/>
            <a:ext cx="4211960" cy="315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2381" y="5973163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65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139952" y="6093296"/>
            <a:ext cx="4623792" cy="365125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</a:rPr>
              <a:t>Практико-развивающий комплекс "Парк экологической культуры" ГУО "Средняя школа № 16 города Орши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548680"/>
            <a:ext cx="20517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14 мая 2015 года. В питомнике ПРК "Парк экологической культуры" с черенков прошлого года выросла с хорошей корневой системой спирея японская. Выращенные своими руками кустарники мы высадили у игровой площадки. Всего 51 штука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3" y="980728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901" y="980728"/>
            <a:ext cx="268829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27" y="3263584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263584"/>
            <a:ext cx="268829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18300"/>
            <a:ext cx="161607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849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563888" y="6021288"/>
            <a:ext cx="4983832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281" y="38992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 5 по 12  сентября 2014 </a:t>
            </a:r>
            <a:r>
              <a:rPr lang="ru-RU" dirty="0"/>
              <a:t>года </a:t>
            </a:r>
            <a:r>
              <a:rPr lang="ru-RU" dirty="0" smtClean="0"/>
              <a:t>состоялись первые </a:t>
            </a:r>
            <a:r>
              <a:rPr lang="ru-RU" dirty="0"/>
              <a:t>экскурсия по практико-развивающему комплексу "Парк экологической культуры" для детей начального звена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3643974"/>
            <a:ext cx="1707654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2669" y="1740825"/>
            <a:ext cx="2730953" cy="2048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01931" y="3885282"/>
            <a:ext cx="2714085" cy="2035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89398" y="1304897"/>
            <a:ext cx="1694512" cy="2259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35895" y="1740825"/>
            <a:ext cx="2730953" cy="20482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1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95936" y="6021288"/>
            <a:ext cx="4551784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20688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20 сентября 2014г</a:t>
            </a:r>
          </a:p>
          <a:p>
            <a:pPr algn="ctr"/>
            <a:r>
              <a:rPr lang="ru-RU" dirty="0" smtClean="0"/>
              <a:t>С </a:t>
            </a:r>
            <a:r>
              <a:rPr lang="ru-RU" dirty="0"/>
              <a:t>группой активистов снимали ролик-экскурсию про практико-развивающий комплекс "Парк экологической культуры"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010" y="1772816"/>
            <a:ext cx="4075931" cy="3053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504770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Областной конкурс «Моя малая родина» юных экскурсоводов городов районного подчинения. 2 место в региональном этапе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49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23928" y="6021288"/>
            <a:ext cx="4695800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20688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6 октября 2014г.</a:t>
            </a:r>
          </a:p>
          <a:p>
            <a:pPr algn="ctr"/>
            <a:r>
              <a:rPr lang="ru-RU" dirty="0" smtClean="0"/>
              <a:t>Последний </a:t>
            </a:r>
            <a:r>
              <a:rPr lang="ru-RU" dirty="0"/>
              <a:t>урожай пряных трав с аптекарского огорода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772816"/>
            <a:ext cx="4164463" cy="3123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573016"/>
            <a:ext cx="3096344" cy="23222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44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23928" y="6021288"/>
            <a:ext cx="4767808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7667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7 октября 2014г.</a:t>
            </a:r>
          </a:p>
          <a:p>
            <a:pPr algn="ctr"/>
            <a:r>
              <a:rPr lang="ru-RU" dirty="0" smtClean="0"/>
              <a:t>Досадили</a:t>
            </a:r>
            <a:r>
              <a:rPr lang="ru-RU" dirty="0"/>
              <a:t>. Гималайский кедр, калина , лещина лесная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412776"/>
            <a:ext cx="2290730" cy="1718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437300"/>
            <a:ext cx="2274262" cy="1705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1091" y="1437300"/>
            <a:ext cx="2267744" cy="1700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7624" y="3284984"/>
            <a:ext cx="3382773" cy="2537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5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779912" y="6021288"/>
            <a:ext cx="4839816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4868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18 октября 2014г.</a:t>
            </a:r>
          </a:p>
          <a:p>
            <a:pPr algn="ctr"/>
            <a:r>
              <a:rPr lang="ru-RU" dirty="0" smtClean="0"/>
              <a:t>Вот </a:t>
            </a:r>
            <a:r>
              <a:rPr lang="ru-RU" dirty="0"/>
              <a:t>и пятые классы нового поколения присоединяются к работе на ПРК "Парк экологической культуры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472010"/>
            <a:ext cx="5868144" cy="4401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26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067944" y="6093296"/>
            <a:ext cx="4616152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548680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5 ноября 2014г.</a:t>
            </a:r>
          </a:p>
          <a:p>
            <a:pPr algn="ctr"/>
            <a:r>
              <a:rPr lang="ru-RU" dirty="0" smtClean="0"/>
              <a:t>С </a:t>
            </a:r>
            <a:r>
              <a:rPr lang="ru-RU" dirty="0"/>
              <a:t>группой волонтеров организовали акцию "Листопад" на территории городского детского парка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586" y="1606521"/>
            <a:ext cx="2849792" cy="2137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946361"/>
            <a:ext cx="2849792" cy="2137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5055" y="1606521"/>
            <a:ext cx="2849792" cy="2137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40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49074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Основной </a:t>
            </a:r>
            <a:r>
              <a:rPr lang="ru-RU" dirty="0"/>
              <a:t>целью школы как учреждения образования является создание оптимальных условий для гармоничного развития личности ребенка и подготовки его к полноценной взрослой жизни в изменяющемся мире, в котором может </a:t>
            </a:r>
            <a:r>
              <a:rPr lang="ru-RU" dirty="0" smtClean="0"/>
              <a:t>само- </a:t>
            </a:r>
            <a:r>
              <a:rPr lang="ru-RU" dirty="0" smtClean="0"/>
              <a:t>утверждаться </a:t>
            </a:r>
            <a:r>
              <a:rPr lang="ru-RU" dirty="0"/>
              <a:t>тот, кто непрерывно совершенствует свои силы и </a:t>
            </a:r>
            <a:r>
              <a:rPr lang="ru-RU" dirty="0" smtClean="0"/>
              <a:t>способности.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2780056"/>
            <a:ext cx="4158208" cy="311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12776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021288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067945" y="6093296"/>
            <a:ext cx="4551784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7450" y="612273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22 октября 2014г.</a:t>
            </a:r>
          </a:p>
          <a:p>
            <a:pPr algn="ctr"/>
            <a:r>
              <a:rPr lang="ru-RU" dirty="0" smtClean="0"/>
              <a:t>«Штурмовали</a:t>
            </a:r>
            <a:r>
              <a:rPr lang="ru-RU" dirty="0"/>
              <a:t>" партер школы. Немного отстали от графика работы и пришлось нагонять. Погода командует.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199" y="1790044"/>
            <a:ext cx="3157019" cy="2367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146" y="1776792"/>
            <a:ext cx="3174688" cy="2381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829" y="3429000"/>
            <a:ext cx="3204009" cy="24030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7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851920" y="6021288"/>
            <a:ext cx="4839816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pic>
        <p:nvPicPr>
          <p:cNvPr id="3" name="Рисунок 2" descr="http://dl2.joxi.net/drive/0007/2437/469381/141111/d2870c82ad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357430"/>
            <a:ext cx="385765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dl1.joxi.net/drive/0007/2437/469381/141111/b6dfbd5508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2000240"/>
            <a:ext cx="264320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000503"/>
            <a:ext cx="2714644" cy="206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720" y="428604"/>
            <a:ext cx="8572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6 ноября 2014 </a:t>
            </a:r>
            <a:r>
              <a:rPr lang="ru-RU" sz="2000" dirty="0"/>
              <a:t>года</a:t>
            </a:r>
          </a:p>
          <a:p>
            <a:r>
              <a:rPr lang="ru-RU" sz="2000" dirty="0"/>
              <a:t>В стенах ГУО "Средней школы №20 города Орши" состоялась работа </a:t>
            </a:r>
            <a:r>
              <a:rPr lang="ru-RU" sz="2000" dirty="0" smtClean="0"/>
              <a:t>эксперта  Ресурсного </a:t>
            </a:r>
            <a:r>
              <a:rPr lang="ru-RU" sz="2000" dirty="0"/>
              <a:t>центра обеспечения социокультурных изменений в практиках образования в интересах устойчивого развития </a:t>
            </a:r>
            <a:r>
              <a:rPr lang="ru-RU" sz="2000" dirty="0" smtClean="0"/>
              <a:t> международной ассоциации </a:t>
            </a:r>
            <a:r>
              <a:rPr lang="ru-RU" sz="2000" dirty="0"/>
              <a:t>"Образование для устойчивого </a:t>
            </a:r>
            <a:r>
              <a:rPr lang="ru-RU" sz="2000" dirty="0" smtClean="0"/>
              <a:t>развития»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23928" y="6093296"/>
            <a:ext cx="4695800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7543" y="3850705"/>
            <a:ext cx="3177545" cy="238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818000" y="2808800"/>
            <a:ext cx="4423924" cy="331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963520" y="3790764"/>
            <a:ext cx="2589989" cy="194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05239" y="404664"/>
            <a:ext cx="3371216" cy="252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99592" y="692696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62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572000" y="6093296"/>
            <a:ext cx="4191744" cy="365125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3399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908720"/>
            <a:ext cx="25020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9933"/>
                </a:solidFill>
              </a:rPr>
              <a:t>ДЕТСКИЕ ПРОЕКТЫ </a:t>
            </a:r>
            <a:r>
              <a:rPr lang="ru-RU" b="1" dirty="0" smtClean="0">
                <a:solidFill>
                  <a:srgbClr val="339933"/>
                </a:solidFill>
              </a:rPr>
              <a:t>САДОВ</a:t>
            </a:r>
          </a:p>
          <a:p>
            <a:endParaRPr lang="ru-RU" dirty="0" smtClean="0"/>
          </a:p>
          <a:p>
            <a:r>
              <a:rPr lang="ru-RU" dirty="0" smtClean="0"/>
              <a:t>29 </a:t>
            </a:r>
            <a:r>
              <a:rPr lang="ru-RU" dirty="0"/>
              <a:t>апреля 2015 года В ГУО "Средняя школа № 20 города Орши" состоялся семинар-практикум "Основные стили садов в ландшафтном дизайне". В нем приняли участие учащиеся-волонтеры 6-8 -ых классов.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5565" y="917112"/>
            <a:ext cx="2280491" cy="171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883" y="2395813"/>
            <a:ext cx="2356681" cy="176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571" y="2627480"/>
            <a:ext cx="2700875" cy="202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284" y="4163322"/>
            <a:ext cx="2477287" cy="185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884" y="620688"/>
            <a:ext cx="2363755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18300"/>
            <a:ext cx="160972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076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95936" y="6021288"/>
            <a:ext cx="4695800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5786" y="35716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16 февраля 2015г.  Круглый стол                                                                                                         Укрепление культурных связей между КНР и РБ через  осознание необходимости создания ландшафтной композиции «Восточный сад камней» как условия саморазвития, самореализации человека</a:t>
            </a:r>
            <a:endParaRPr lang="ru-RU" dirty="0"/>
          </a:p>
        </p:txBody>
      </p:sp>
      <p:pic>
        <p:nvPicPr>
          <p:cNvPr id="10" name="Рисунок 9" descr="DSC00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2000240"/>
            <a:ext cx="4786346" cy="358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00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857363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008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000504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499992" y="6054448"/>
            <a:ext cx="4066964" cy="365125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</a:rPr>
              <a:t>Практико-развивающий комплекс "Парк экологической культуры" ГУО "Средняя школа № 16 города Орши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404664"/>
            <a:ext cx="33661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 марта 2015 года </a:t>
            </a:r>
            <a:r>
              <a:rPr lang="ru-RU" dirty="0" smtClean="0"/>
              <a:t>состоялось </a:t>
            </a:r>
            <a:r>
              <a:rPr lang="ru-RU" dirty="0"/>
              <a:t>заседание инициативной волонтерской группы по проекту "Композиция "Восточный сад камней". </a:t>
            </a:r>
            <a:r>
              <a:rPr lang="ru-RU" dirty="0" smtClean="0"/>
              <a:t>В </a:t>
            </a:r>
            <a:r>
              <a:rPr lang="ru-RU" dirty="0"/>
              <a:t>ходе работы группы были обсуждены вопросы:</a:t>
            </a:r>
          </a:p>
          <a:p>
            <a:r>
              <a:rPr lang="ru-RU" dirty="0"/>
              <a:t>-составлен эскиз </a:t>
            </a:r>
            <a:r>
              <a:rPr lang="ru-RU" dirty="0" smtClean="0"/>
              <a:t>композиции;</a:t>
            </a:r>
            <a:endParaRPr lang="ru-RU" dirty="0"/>
          </a:p>
          <a:p>
            <a:r>
              <a:rPr lang="ru-RU" dirty="0"/>
              <a:t>-определено место работы над </a:t>
            </a:r>
            <a:r>
              <a:rPr lang="ru-RU" dirty="0" smtClean="0"/>
              <a:t>композицией;</a:t>
            </a:r>
            <a:endParaRPr lang="ru-RU" dirty="0"/>
          </a:p>
          <a:p>
            <a:r>
              <a:rPr lang="ru-RU" dirty="0"/>
              <a:t>-определены основные материалы и инструменты 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-определены потенциальные волонтеры и возможные </a:t>
            </a:r>
            <a:r>
              <a:rPr lang="ru-RU" dirty="0" smtClean="0"/>
              <a:t>организации-партнеры;</a:t>
            </a:r>
            <a:endParaRPr lang="ru-RU" dirty="0"/>
          </a:p>
          <a:p>
            <a:r>
              <a:rPr lang="ru-RU" dirty="0"/>
              <a:t>-составлен примерный план работы проекта 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-намечены основные принципы презентации проекта для общественного </a:t>
            </a:r>
            <a:r>
              <a:rPr lang="ru-RU" dirty="0" smtClean="0"/>
              <a:t>обсуждения.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187175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3323861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18300"/>
            <a:ext cx="160972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0253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067944" y="6021288"/>
            <a:ext cx="4551784" cy="365125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33993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1" y="620688"/>
            <a:ext cx="3329845" cy="249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0" y="3448448"/>
            <a:ext cx="3329845" cy="249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620688"/>
            <a:ext cx="3427851" cy="257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053" y="3411696"/>
            <a:ext cx="3427851" cy="257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48247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067944" y="5949280"/>
            <a:ext cx="4623792" cy="365125"/>
          </a:xfrm>
        </p:spPr>
        <p:txBody>
          <a:bodyPr/>
          <a:lstStyle/>
          <a:p>
            <a:r>
              <a:rPr lang="ru-RU" dirty="0" smtClean="0">
                <a:solidFill>
                  <a:srgbClr val="099320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09932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102" b="100000" l="0" r="1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883065"/>
            <a:ext cx="4572000" cy="3232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836712"/>
            <a:ext cx="666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99320"/>
                </a:solidFill>
              </a:rPr>
              <a:t>Проект детской инициативы «Пруд в естественном стиле»</a:t>
            </a:r>
            <a:endParaRPr lang="ru-RU" b="1" dirty="0">
              <a:solidFill>
                <a:srgbClr val="0993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2708920"/>
            <a:ext cx="2488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Автор идеи:</a:t>
            </a:r>
          </a:p>
          <a:p>
            <a:r>
              <a:rPr lang="ru-RU" dirty="0" err="1" smtClean="0"/>
              <a:t>Серкутёва</a:t>
            </a:r>
            <a:r>
              <a:rPr lang="ru-RU" dirty="0" smtClean="0"/>
              <a:t> Дарья 11 лет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77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6059"/>
            <a:ext cx="2736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  С </a:t>
            </a:r>
            <a:r>
              <a:rPr lang="ru-RU" sz="1600" dirty="0"/>
              <a:t>каждым годом пришкольный </a:t>
            </a:r>
            <a:r>
              <a:rPr lang="ru-RU" sz="1600" dirty="0" smtClean="0"/>
              <a:t>участок </a:t>
            </a:r>
            <a:r>
              <a:rPr lang="ru-RU" sz="1600" dirty="0"/>
              <a:t>пополнялся новыми видами цветочно-декоративных растений, ландшафтными объектами: </a:t>
            </a:r>
          </a:p>
          <a:p>
            <a:pPr algn="just"/>
            <a:r>
              <a:rPr lang="ru-RU" sz="1600" dirty="0"/>
              <a:t>-миксбордеры в партерной части школы;</a:t>
            </a:r>
          </a:p>
          <a:p>
            <a:pPr algn="just"/>
            <a:r>
              <a:rPr lang="ru-RU" sz="1600" dirty="0"/>
              <a:t>-мельница с каменистым ручейком и водоемом и каменной декоративной отсыпкой;</a:t>
            </a:r>
          </a:p>
          <a:p>
            <a:pPr algn="just"/>
            <a:r>
              <a:rPr lang="ru-RU" sz="1600" dirty="0"/>
              <a:t>-каменистая стенка «Колесо жизни» с тропой ощущений;</a:t>
            </a:r>
          </a:p>
          <a:p>
            <a:pPr algn="just"/>
            <a:r>
              <a:rPr lang="ru-RU" sz="1600" dirty="0"/>
              <a:t>-композиция </a:t>
            </a:r>
            <a:r>
              <a:rPr lang="ru-RU" sz="1600" dirty="0" smtClean="0"/>
              <a:t> «Солнечные часы»;</a:t>
            </a:r>
            <a:endParaRPr lang="ru-RU" sz="1600" dirty="0"/>
          </a:p>
          <a:p>
            <a:pPr algn="just"/>
            <a:r>
              <a:rPr lang="ru-RU" sz="1600" dirty="0"/>
              <a:t>-тенистый садик;</a:t>
            </a:r>
          </a:p>
          <a:p>
            <a:pPr algn="just"/>
            <a:r>
              <a:rPr lang="ru-RU" sz="1600" dirty="0"/>
              <a:t>-аптекарский пряно-ароматический сад;</a:t>
            </a:r>
          </a:p>
          <a:p>
            <a:pPr algn="just"/>
            <a:r>
              <a:rPr lang="ru-RU" sz="1600" dirty="0"/>
              <a:t>-сад </a:t>
            </a:r>
            <a:r>
              <a:rPr lang="ru-RU" sz="1600" dirty="0" smtClean="0"/>
              <a:t>философа.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268760"/>
            <a:ext cx="5540396" cy="4426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6681" y="5983425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47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0004" y="865068"/>
            <a:ext cx="2783768" cy="208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7639" y="2204864"/>
            <a:ext cx="2783768" cy="208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3803278"/>
            <a:ext cx="2783768" cy="208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208" y="980728"/>
            <a:ext cx="1925656" cy="144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204864"/>
            <a:ext cx="1925656" cy="144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867" y="4359300"/>
            <a:ext cx="1925656" cy="144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637179"/>
            <a:ext cx="1925656" cy="144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123728" y="46564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ЛАНДШАФТ ШКОЛЬНОГО УЧАСТКА 2005 г.</a:t>
            </a:r>
            <a:endParaRPr lang="be-BY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6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836" y="1196752"/>
            <a:ext cx="556861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00472" y="980728"/>
            <a:ext cx="25153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Человек </a:t>
            </a:r>
            <a:r>
              <a:rPr lang="ru-RU" dirty="0"/>
              <a:t>способен делать то, что в корне его отличает от животных. </a:t>
            </a:r>
            <a:r>
              <a:rPr lang="ru-RU" dirty="0" smtClean="0"/>
              <a:t>Мы способны продуцировать </a:t>
            </a:r>
            <a:r>
              <a:rPr lang="ru-RU" dirty="0"/>
              <a:t>идеи</a:t>
            </a:r>
            <a:r>
              <a:rPr lang="ru-RU" dirty="0" smtClean="0"/>
              <a:t>, разрабатывать </a:t>
            </a:r>
            <a:r>
              <a:rPr lang="ru-RU" dirty="0"/>
              <a:t>планы и претворять их в жизнь, предугадывать наступление трудных ситуаций и заблаговременно к ним готовиться. Способность планировать, мыслить и изобретать - это исключительная способность </a:t>
            </a:r>
            <a:r>
              <a:rPr lang="ru-RU" dirty="0" smtClean="0"/>
              <a:t>человека.</a:t>
            </a:r>
            <a:endParaRPr lang="be-BY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4891" y="5877272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65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807" y="1029434"/>
            <a:ext cx="3207049" cy="240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806" y="3600990"/>
            <a:ext cx="3207049" cy="240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961" y="3645024"/>
            <a:ext cx="3165407" cy="237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5501" y="1029434"/>
            <a:ext cx="3178867" cy="238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95736" y="531609"/>
            <a:ext cx="481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ПАРТЕР. МЕЛЬНИЦА. СОЛНЕЧНЫЕ ЧАСЫ</a:t>
            </a:r>
            <a:endParaRPr lang="be-BY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078005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3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787" y="660594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791" y="3356992"/>
            <a:ext cx="3205955" cy="240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9655" y="3371591"/>
            <a:ext cx="3205955" cy="240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5534" y="611209"/>
            <a:ext cx="3234199" cy="242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29200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АПТЕКАСКИЙ ПРЯНО-АРОМАТИЧЕСКИЙ ОГОРОД</a:t>
            </a:r>
            <a:endParaRPr lang="be-BY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850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95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831" y="4388252"/>
            <a:ext cx="2211295" cy="165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846004"/>
            <a:ext cx="3384375" cy="518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9395" y="2605887"/>
            <a:ext cx="2219747" cy="166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9395" y="846004"/>
            <a:ext cx="2221732" cy="166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1680" y="47667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ТЕНИСТЫЙ САД. ТРОПА ОЩУЩЕНИЙ</a:t>
            </a:r>
            <a:endParaRPr lang="be-BY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056826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32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172" y="1556792"/>
            <a:ext cx="2752471" cy="206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524" y="3789040"/>
            <a:ext cx="2783768" cy="208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99592" y="54868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Инициативу , с которой выступил ПРК «Парк экологической культуры» по благоустройству школьной территории </a:t>
            </a:r>
          </a:p>
          <a:p>
            <a:pPr algn="ctr"/>
            <a:r>
              <a:rPr lang="ru-RU" dirty="0" smtClean="0"/>
              <a:t>поддержало руководство нашего города</a:t>
            </a:r>
            <a:endParaRPr lang="be-BY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12615"/>
            <a:ext cx="5010150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8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283968" y="6093296"/>
            <a:ext cx="4407768" cy="365125"/>
          </a:xfrm>
        </p:spPr>
        <p:txBody>
          <a:bodyPr/>
          <a:lstStyle/>
          <a:p>
            <a:r>
              <a:rPr lang="ru-RU" dirty="0" smtClean="0">
                <a:solidFill>
                  <a:srgbClr val="339933"/>
                </a:solidFill>
              </a:rPr>
              <a:t>Практико-развивающий комплекс "Парк экологической культуры" ГУО "Средняя школа № 16 города Орши"</a:t>
            </a:r>
            <a:endParaRPr lang="ru-RU" dirty="0">
              <a:solidFill>
                <a:srgbClr val="33993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3" y="1196752"/>
            <a:ext cx="3179845" cy="238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069468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3" y="3897052"/>
            <a:ext cx="3179845" cy="238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347864" y="5080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Садик философа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12961"/>
            <a:ext cx="160972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8833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699" y="620688"/>
            <a:ext cx="3715883" cy="2786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5" y="620688"/>
            <a:ext cx="3715883" cy="278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698" y="3645024"/>
            <a:ext cx="3715883" cy="278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5" y="3637384"/>
            <a:ext cx="3726069" cy="27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6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48" y="859953"/>
            <a:ext cx="3167259" cy="244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866" y="859954"/>
            <a:ext cx="3259956" cy="244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3" y="3573016"/>
            <a:ext cx="3251124" cy="246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866" y="3573016"/>
            <a:ext cx="3292678" cy="246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100737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7702" y="37698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Шефская   помощь</a:t>
            </a:r>
            <a:endParaRPr lang="be-BY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1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952443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dl2.joxi.net/drive/0007/2437/469381/141112/3b1b4689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7929618" cy="5143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4282" y="621508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+375 33 306 10 54   </a:t>
            </a:r>
            <a:r>
              <a:rPr lang="ru-RU" b="1" dirty="0" smtClean="0">
                <a:solidFill>
                  <a:srgbClr val="099320"/>
                </a:solidFill>
              </a:rPr>
              <a:t>Роткин В.А.</a:t>
            </a:r>
            <a:endParaRPr lang="ru-RU" b="1" dirty="0">
              <a:solidFill>
                <a:srgbClr val="09932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8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348880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Ребята </a:t>
            </a:r>
            <a:r>
              <a:rPr lang="ru-RU" dirty="0"/>
              <a:t>- самые мощные и неутомимые генераторы интересных и перспективных идей. А взрослые – первые помощники в претворении этих идей в жизнь. 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1356494"/>
            <a:ext cx="5868144" cy="440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4389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26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579" y="1412776"/>
            <a:ext cx="16561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Нами </a:t>
            </a:r>
            <a:r>
              <a:rPr lang="ru-RU" dirty="0"/>
              <a:t>был разработан и внедрен комплексный план по развитию школьной территории как  Практико-развивающего комплекса «Парк экологической культуры».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1268760"/>
            <a:ext cx="5993223" cy="449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99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7560840" cy="567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785771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07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79"/>
            <a:ext cx="7776864" cy="58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73216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3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340768"/>
            <a:ext cx="2088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Если </a:t>
            </a:r>
            <a:r>
              <a:rPr lang="ru-RU" dirty="0"/>
              <a:t>в 14-15 лет человек стал ощущать потребность в творческом труде, то он определяется как личность – в нем пробуждается устойчивый интерес к развивающей деятельности.</a:t>
            </a:r>
            <a:endParaRPr lang="be-BY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124744"/>
            <a:ext cx="6144683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49280"/>
            <a:ext cx="46275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725473"/>
            <a:ext cx="1584176" cy="116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89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1185</Words>
  <Application>Microsoft Office PowerPoint</Application>
  <PresentationFormat>Экран (4:3)</PresentationFormat>
  <Paragraphs>91</Paragraphs>
  <Slides>47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Olga Shpiganovich</cp:lastModifiedBy>
  <cp:revision>182</cp:revision>
  <dcterms:created xsi:type="dcterms:W3CDTF">2013-08-23T08:38:35Z</dcterms:created>
  <dcterms:modified xsi:type="dcterms:W3CDTF">2017-06-21T13:32:13Z</dcterms:modified>
</cp:coreProperties>
</file>